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9" r:id="rId3"/>
    <p:sldId id="294" r:id="rId4"/>
    <p:sldId id="363" r:id="rId5"/>
    <p:sldId id="265" r:id="rId6"/>
    <p:sldId id="264" r:id="rId7"/>
    <p:sldId id="269" r:id="rId8"/>
    <p:sldId id="276" r:id="rId9"/>
    <p:sldId id="292" r:id="rId10"/>
    <p:sldId id="266" r:id="rId11"/>
    <p:sldId id="293" r:id="rId12"/>
    <p:sldId id="270" r:id="rId13"/>
    <p:sldId id="278" r:id="rId14"/>
    <p:sldId id="277" r:id="rId15"/>
    <p:sldId id="267" r:id="rId16"/>
    <p:sldId id="271" r:id="rId17"/>
    <p:sldId id="280" r:id="rId18"/>
    <p:sldId id="282" r:id="rId19"/>
    <p:sldId id="281" r:id="rId20"/>
    <p:sldId id="287" r:id="rId21"/>
    <p:sldId id="290" r:id="rId22"/>
    <p:sldId id="284" r:id="rId23"/>
    <p:sldId id="286" r:id="rId24"/>
    <p:sldId id="289" r:id="rId25"/>
    <p:sldId id="285" r:id="rId26"/>
    <p:sldId id="274"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autoAdjust="0"/>
    <p:restoredTop sz="88889" autoAdjust="0"/>
  </p:normalViewPr>
  <p:slideViewPr>
    <p:cSldViewPr snapToGrid="0">
      <p:cViewPr varScale="1">
        <p:scale>
          <a:sx n="66" d="100"/>
          <a:sy n="66" d="100"/>
        </p:scale>
        <p:origin x="5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n, Mikyoung Choi" userId="fa557215-4770-465e-895a-484a4650df76" providerId="ADAL" clId="{3432A410-D847-4CDD-8024-43790033A905}"/>
    <pc:docChg chg="custSel modSld">
      <pc:chgData name="Jun, Mikyoung Choi" userId="fa557215-4770-465e-895a-484a4650df76" providerId="ADAL" clId="{3432A410-D847-4CDD-8024-43790033A905}" dt="2025-10-01T17:42:38.402" v="6" actId="1076"/>
      <pc:docMkLst>
        <pc:docMk/>
      </pc:docMkLst>
      <pc:sldChg chg="addSp delSp modSp mod">
        <pc:chgData name="Jun, Mikyoung Choi" userId="fa557215-4770-465e-895a-484a4650df76" providerId="ADAL" clId="{3432A410-D847-4CDD-8024-43790033A905}" dt="2025-10-01T17:42:38.402" v="6" actId="1076"/>
        <pc:sldMkLst>
          <pc:docMk/>
          <pc:sldMk cId="1786942454" sldId="294"/>
        </pc:sldMkLst>
        <pc:picChg chg="add mod modCrop">
          <ac:chgData name="Jun, Mikyoung Choi" userId="fa557215-4770-465e-895a-484a4650df76" providerId="ADAL" clId="{3432A410-D847-4CDD-8024-43790033A905}" dt="2025-10-01T17:42:38.402" v="6" actId="1076"/>
          <ac:picMkLst>
            <pc:docMk/>
            <pc:sldMk cId="1786942454" sldId="294"/>
            <ac:picMk id="3" creationId="{21F6AF6A-C8C2-4B46-99F4-165CA76D269B}"/>
          </ac:picMkLst>
        </pc:picChg>
        <pc:picChg chg="del">
          <ac:chgData name="Jun, Mikyoung Choi" userId="fa557215-4770-465e-895a-484a4650df76" providerId="ADAL" clId="{3432A410-D847-4CDD-8024-43790033A905}" dt="2025-10-01T17:42:15.078" v="0" actId="478"/>
          <ac:picMkLst>
            <pc:docMk/>
            <pc:sldMk cId="1786942454" sldId="294"/>
            <ac:picMk id="7" creationId="{808FDA53-A0DD-474C-B706-DB77EE7716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33074-A023-4913-9406-D5FAC7EECA58}"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E4BD2-EBE7-4421-B4C3-13364F799E74}" type="slidenum">
              <a:rPr lang="en-US" smtClean="0"/>
              <a:t>‹#›</a:t>
            </a:fld>
            <a:endParaRPr lang="en-US"/>
          </a:p>
        </p:txBody>
      </p:sp>
    </p:spTree>
    <p:extLst>
      <p:ext uri="{BB962C8B-B14F-4D97-AF65-F5344CB8AC3E}">
        <p14:creationId xmlns:p14="http://schemas.microsoft.com/office/powerpoint/2010/main" val="370137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inys@indiana.edu"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TAHelp@indiana.edu"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1</a:t>
            </a:fld>
            <a:endParaRPr lang="en-US"/>
          </a:p>
        </p:txBody>
      </p:sp>
    </p:spTree>
    <p:extLst>
      <p:ext uri="{BB962C8B-B14F-4D97-AF65-F5344CB8AC3E}">
        <p14:creationId xmlns:p14="http://schemas.microsoft.com/office/powerpoint/2010/main" val="149239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10</a:t>
            </a:fld>
            <a:endParaRPr lang="en-US"/>
          </a:p>
        </p:txBody>
      </p:sp>
    </p:spTree>
    <p:extLst>
      <p:ext uri="{BB962C8B-B14F-4D97-AF65-F5344CB8AC3E}">
        <p14:creationId xmlns:p14="http://schemas.microsoft.com/office/powerpoint/2010/main" val="216112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11</a:t>
            </a:fld>
            <a:endParaRPr lang="en-US"/>
          </a:p>
        </p:txBody>
      </p:sp>
    </p:spTree>
    <p:extLst>
      <p:ext uri="{BB962C8B-B14F-4D97-AF65-F5344CB8AC3E}">
        <p14:creationId xmlns:p14="http://schemas.microsoft.com/office/powerpoint/2010/main" val="216112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12</a:t>
            </a:fld>
            <a:endParaRPr lang="en-US"/>
          </a:p>
        </p:txBody>
      </p:sp>
    </p:spTree>
    <p:extLst>
      <p:ext uri="{BB962C8B-B14F-4D97-AF65-F5344CB8AC3E}">
        <p14:creationId xmlns:p14="http://schemas.microsoft.com/office/powerpoint/2010/main" val="2591902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15</a:t>
            </a:fld>
            <a:endParaRPr lang="en-US"/>
          </a:p>
        </p:txBody>
      </p:sp>
    </p:spTree>
    <p:extLst>
      <p:ext uri="{BB962C8B-B14F-4D97-AF65-F5344CB8AC3E}">
        <p14:creationId xmlns:p14="http://schemas.microsoft.com/office/powerpoint/2010/main" val="172216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16</a:t>
            </a:fld>
            <a:endParaRPr lang="en-US"/>
          </a:p>
        </p:txBody>
      </p:sp>
    </p:spTree>
    <p:extLst>
      <p:ext uri="{BB962C8B-B14F-4D97-AF65-F5344CB8AC3E}">
        <p14:creationId xmlns:p14="http://schemas.microsoft.com/office/powerpoint/2010/main" val="206329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Survey participants are not asked identifying questions (name, email address). </a:t>
            </a:r>
          </a:p>
          <a:p>
            <a:r>
              <a:rPr lang="en-US" dirty="0">
                <a:solidFill>
                  <a:schemeClr val="bg1">
                    <a:lumMod val="95000"/>
                  </a:schemeClr>
                </a:solidFill>
              </a:rPr>
              <a:t>IP addresses are NOT collected by the survey tool. </a:t>
            </a:r>
          </a:p>
          <a:p>
            <a:r>
              <a:rPr lang="en-US" dirty="0">
                <a:solidFill>
                  <a:schemeClr val="bg1">
                    <a:lumMod val="95000"/>
                  </a:schemeClr>
                </a:solidFill>
              </a:rPr>
              <a:t>School and district reports are only stratified by grade and gender when there are a sufficient number of respondents to ensure anonymity.</a:t>
            </a:r>
          </a:p>
          <a:p>
            <a:r>
              <a:rPr lang="en-US" dirty="0">
                <a:solidFill>
                  <a:schemeClr val="bg1">
                    <a:lumMod val="95000"/>
                  </a:schemeClr>
                </a:solidFill>
              </a:rPr>
              <a:t>If students are concerned about the anonymity of their responses when using a school-issued device, refer to your district’s policy on student device monitoring.</a:t>
            </a:r>
          </a:p>
          <a:p>
            <a:endParaRPr lang="en-US" dirty="0">
              <a:solidFill>
                <a:schemeClr val="bg1">
                  <a:lumMod val="95000"/>
                </a:schemeClr>
              </a:solidFill>
            </a:endParaRPr>
          </a:p>
          <a:p>
            <a:r>
              <a:rPr lang="en-US" dirty="0">
                <a:solidFill>
                  <a:schemeClr val="bg1">
                    <a:lumMod val="95000"/>
                  </a:schemeClr>
                </a:solidFill>
              </a:rPr>
              <a:t>Survey participants are not asked identifying questions (name, email address). </a:t>
            </a:r>
          </a:p>
          <a:p>
            <a:r>
              <a:rPr lang="en-US" dirty="0">
                <a:solidFill>
                  <a:schemeClr val="bg1">
                    <a:lumMod val="95000"/>
                  </a:schemeClr>
                </a:solidFill>
              </a:rPr>
              <a:t>IP addresses are NOT collected by the survey tool. </a:t>
            </a:r>
          </a:p>
          <a:p>
            <a:r>
              <a:rPr lang="en-US" dirty="0">
                <a:solidFill>
                  <a:schemeClr val="bg1">
                    <a:lumMod val="95000"/>
                  </a:schemeClr>
                </a:solidFill>
              </a:rPr>
              <a:t>School and district reports are only stratified by grade and gender when there are a sufficient number of respondents to ensure anonymity.</a:t>
            </a:r>
          </a:p>
          <a:p>
            <a:r>
              <a:rPr lang="en-US" dirty="0">
                <a:solidFill>
                  <a:schemeClr val="bg1">
                    <a:lumMod val="95000"/>
                  </a:schemeClr>
                </a:solidFill>
              </a:rPr>
              <a:t>If students are concerned about the anonymity of their responses when using a school-issued device, refer to your district’s policy on student device monitoring.</a:t>
            </a:r>
          </a:p>
          <a:p>
            <a:endParaRPr lang="en-US" dirty="0">
              <a:solidFill>
                <a:schemeClr val="bg1">
                  <a:lumMod val="95000"/>
                </a:schemeClr>
              </a:solidFill>
            </a:endParaRP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18</a:t>
            </a:fld>
            <a:endParaRPr lang="en-US"/>
          </a:p>
        </p:txBody>
      </p:sp>
    </p:spTree>
    <p:extLst>
      <p:ext uri="{BB962C8B-B14F-4D97-AF65-F5344CB8AC3E}">
        <p14:creationId xmlns:p14="http://schemas.microsoft.com/office/powerpoint/2010/main" val="306706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Any parent can opt their child out of participating in the Indiana Youth Survey!</a:t>
            </a:r>
          </a:p>
          <a:p>
            <a:r>
              <a:rPr lang="en-US" dirty="0">
                <a:solidFill>
                  <a:schemeClr val="bg1">
                    <a:lumMod val="95000"/>
                  </a:schemeClr>
                </a:solidFill>
              </a:rPr>
              <a:t>Opting out is easy given new consent guidelines. </a:t>
            </a:r>
          </a:p>
          <a:p>
            <a:r>
              <a:rPr lang="en-US" dirty="0">
                <a:solidFill>
                  <a:schemeClr val="bg1">
                    <a:lumMod val="95000"/>
                  </a:schemeClr>
                </a:solidFill>
              </a:rPr>
              <a:t>School may stress the transparency of their consent process, provide clear deadlines for opting out, and make sure concerned parents can preview the survey tool. </a:t>
            </a:r>
          </a:p>
          <a:p>
            <a:r>
              <a:rPr lang="en-US" dirty="0">
                <a:solidFill>
                  <a:schemeClr val="bg1">
                    <a:lumMod val="95000"/>
                  </a:schemeClr>
                </a:solidFill>
              </a:rPr>
              <a:t>We recommend identifying someone at the school or district level that parents can contact with questions and concerns. Don’t hesitate to contact the Prevention Insights INYS team if you are not sure how to respond. </a:t>
            </a: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19</a:t>
            </a:fld>
            <a:endParaRPr lang="en-US"/>
          </a:p>
        </p:txBody>
      </p:sp>
    </p:spTree>
    <p:extLst>
      <p:ext uri="{BB962C8B-B14F-4D97-AF65-F5344CB8AC3E}">
        <p14:creationId xmlns:p14="http://schemas.microsoft.com/office/powerpoint/2010/main" val="242867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Districts and schools receive their data and choose who to share it with; they are not released to the public.</a:t>
            </a:r>
          </a:p>
          <a:p>
            <a:r>
              <a:rPr lang="en-US" dirty="0">
                <a:solidFill>
                  <a:schemeClr val="bg1">
                    <a:lumMod val="95000"/>
                  </a:schemeClr>
                </a:solidFill>
              </a:rPr>
              <a:t>Districts can compare state and region data to their local results</a:t>
            </a:r>
          </a:p>
          <a:p>
            <a:r>
              <a:rPr lang="en-US" dirty="0">
                <a:solidFill>
                  <a:schemeClr val="bg1">
                    <a:lumMod val="95000"/>
                  </a:schemeClr>
                </a:solidFill>
              </a:rPr>
              <a:t>Schools can expect to see “good” results (e.g., local youth use substances at lower rates than their peers in the state of Indiana) in addition to “bad” </a:t>
            </a: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20</a:t>
            </a:fld>
            <a:endParaRPr lang="en-US"/>
          </a:p>
        </p:txBody>
      </p:sp>
    </p:spTree>
    <p:extLst>
      <p:ext uri="{BB962C8B-B14F-4D97-AF65-F5344CB8AC3E}">
        <p14:creationId xmlns:p14="http://schemas.microsoft.com/office/powerpoint/2010/main" val="87177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Not knowing might seem the easy path; if a school “doesn’t have a problem”, it does not need to make changes.</a:t>
            </a:r>
          </a:p>
          <a:p>
            <a:r>
              <a:rPr lang="en-US" dirty="0">
                <a:solidFill>
                  <a:schemeClr val="bg1">
                    <a:lumMod val="95000"/>
                  </a:schemeClr>
                </a:solidFill>
              </a:rPr>
              <a:t>Remind your administrators that:</a:t>
            </a:r>
          </a:p>
          <a:p>
            <a:pPr lvl="1"/>
            <a:r>
              <a:rPr lang="en-US" dirty="0">
                <a:solidFill>
                  <a:schemeClr val="bg1">
                    <a:lumMod val="95000"/>
                  </a:schemeClr>
                </a:solidFill>
              </a:rPr>
              <a:t>Only a handful of items on the INYS relate to what students do in the school building, during the school day. Most of what is covered happens </a:t>
            </a:r>
            <a:r>
              <a:rPr lang="en-US" u="sng" dirty="0">
                <a:solidFill>
                  <a:schemeClr val="bg1">
                    <a:lumMod val="95000"/>
                  </a:schemeClr>
                </a:solidFill>
              </a:rPr>
              <a:t>outside</a:t>
            </a:r>
            <a:r>
              <a:rPr lang="en-US" dirty="0">
                <a:solidFill>
                  <a:schemeClr val="bg1">
                    <a:lumMod val="95000"/>
                  </a:schemeClr>
                </a:solidFill>
              </a:rPr>
              <a:t> of the school’s control and responsibility. </a:t>
            </a:r>
          </a:p>
          <a:p>
            <a:pPr lvl="1"/>
            <a:r>
              <a:rPr lang="en-US" dirty="0">
                <a:solidFill>
                  <a:schemeClr val="bg1">
                    <a:lumMod val="95000"/>
                  </a:schemeClr>
                </a:solidFill>
              </a:rPr>
              <a:t>Nonetheless, students bring peer, family, and community challenges INTO the classroom, negatively impacting learning and academic success. </a:t>
            </a:r>
          </a:p>
          <a:p>
            <a:pPr lvl="1"/>
            <a:r>
              <a:rPr lang="en-US" dirty="0">
                <a:solidFill>
                  <a:schemeClr val="bg1">
                    <a:lumMod val="95000"/>
                  </a:schemeClr>
                </a:solidFill>
              </a:rPr>
              <a:t>Schools have an interest in knowing what their students are facing in order to advocate for supportive services and policies to ensure their students can succeed.</a:t>
            </a:r>
          </a:p>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21</a:t>
            </a:fld>
            <a:endParaRPr lang="en-US"/>
          </a:p>
        </p:txBody>
      </p:sp>
    </p:spTree>
    <p:extLst>
      <p:ext uri="{BB962C8B-B14F-4D97-AF65-F5344CB8AC3E}">
        <p14:creationId xmlns:p14="http://schemas.microsoft.com/office/powerpoint/2010/main" val="335514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Know if the school corporation has registered for the upcoming survey.</a:t>
            </a:r>
          </a:p>
          <a:p>
            <a:r>
              <a:rPr lang="en-US" dirty="0">
                <a:solidFill>
                  <a:schemeClr val="bg1">
                    <a:lumMod val="95000"/>
                  </a:schemeClr>
                </a:solidFill>
              </a:rPr>
              <a:t>Determine who would be the best person at the school to discuss the INYS.</a:t>
            </a:r>
          </a:p>
          <a:p>
            <a:r>
              <a:rPr lang="en-US" dirty="0">
                <a:solidFill>
                  <a:schemeClr val="bg1">
                    <a:lumMod val="95000"/>
                  </a:schemeClr>
                </a:solidFill>
              </a:rPr>
              <a:t>Seek other community and school supports to encourage school personnel’s interest.</a:t>
            </a:r>
          </a:p>
          <a:p>
            <a:r>
              <a:rPr lang="en-US" dirty="0">
                <a:solidFill>
                  <a:schemeClr val="bg1">
                    <a:lumMod val="95000"/>
                  </a:schemeClr>
                </a:solidFill>
              </a:rPr>
              <a:t>Understand and be comfortable discussing the benefits of INYS participation with the school.</a:t>
            </a:r>
          </a:p>
          <a:p>
            <a:r>
              <a:rPr lang="en-US" dirty="0">
                <a:solidFill>
                  <a:schemeClr val="bg1">
                    <a:lumMod val="95000"/>
                  </a:schemeClr>
                </a:solidFill>
              </a:rPr>
              <a:t>Be ready to share specific tasks you will do to support the school’s participation (e.g., assisting with survey administration, interpreting results).</a:t>
            </a:r>
          </a:p>
          <a:p>
            <a:r>
              <a:rPr lang="en-US" dirty="0">
                <a:solidFill>
                  <a:schemeClr val="bg1">
                    <a:lumMod val="95000"/>
                  </a:schemeClr>
                </a:solidFill>
              </a:rPr>
              <a:t>Contact the INYS team with any remaining questions or concerns.</a:t>
            </a:r>
          </a:p>
          <a:p>
            <a:endParaRPr lang="en-US" dirty="0">
              <a:solidFill>
                <a:schemeClr val="bg1">
                  <a:lumMod val="95000"/>
                </a:schemeClr>
              </a:solidFill>
            </a:endParaRPr>
          </a:p>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22</a:t>
            </a:fld>
            <a:endParaRPr lang="en-US"/>
          </a:p>
        </p:txBody>
      </p:sp>
    </p:spTree>
    <p:extLst>
      <p:ext uri="{BB962C8B-B14F-4D97-AF65-F5344CB8AC3E}">
        <p14:creationId xmlns:p14="http://schemas.microsoft.com/office/powerpoint/2010/main" val="155922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effectLst/>
              <a:latin typeface="Calibri" panose="020F0502020204030204" pitchFamily="34" charset="0"/>
              <a:ea typeface="Malgun Gothic" panose="020B0503020000020004" pitchFamily="34" charset="-127"/>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2</a:t>
            </a:fld>
            <a:endParaRPr lang="en-US"/>
          </a:p>
        </p:txBody>
      </p:sp>
    </p:spTree>
    <p:extLst>
      <p:ext uri="{BB962C8B-B14F-4D97-AF65-F5344CB8AC3E}">
        <p14:creationId xmlns:p14="http://schemas.microsoft.com/office/powerpoint/2010/main" val="621731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Local Coordinating Council (LCC), which should include representatives from prevention, treatment, and law enforcement sectors.  Might be called “Drug Free ___ County” </a:t>
            </a:r>
          </a:p>
          <a:p>
            <a:r>
              <a:rPr lang="en-US" dirty="0">
                <a:solidFill>
                  <a:schemeClr val="bg1">
                    <a:lumMod val="95000"/>
                  </a:schemeClr>
                </a:solidFill>
              </a:rPr>
              <a:t>Other existing local coalitions, e.g. Systems of Care</a:t>
            </a:r>
          </a:p>
          <a:p>
            <a:r>
              <a:rPr lang="en-US" dirty="0">
                <a:solidFill>
                  <a:schemeClr val="bg1">
                    <a:lumMod val="95000"/>
                  </a:schemeClr>
                </a:solidFill>
              </a:rPr>
              <a:t>DMHA prevention grantee(s) in your county or region</a:t>
            </a:r>
          </a:p>
          <a:p>
            <a:r>
              <a:rPr lang="en-US" dirty="0">
                <a:solidFill>
                  <a:schemeClr val="bg1">
                    <a:lumMod val="95000"/>
                  </a:schemeClr>
                </a:solidFill>
              </a:rPr>
              <a:t>Mental health, addictions, and social work providers, some may already provide school-based services or counseling</a:t>
            </a:r>
          </a:p>
          <a:p>
            <a:r>
              <a:rPr lang="en-US" dirty="0">
                <a:solidFill>
                  <a:schemeClr val="bg1">
                    <a:lumMod val="95000"/>
                  </a:schemeClr>
                </a:solidFill>
              </a:rPr>
              <a:t>Grassroots organizations, neighborhood organizations</a:t>
            </a:r>
          </a:p>
          <a:p>
            <a:r>
              <a:rPr lang="en-US" dirty="0">
                <a:solidFill>
                  <a:schemeClr val="bg1">
                    <a:lumMod val="95000"/>
                  </a:schemeClr>
                </a:solidFill>
              </a:rPr>
              <a:t>Youth councils or youth organizations</a:t>
            </a:r>
          </a:p>
          <a:p>
            <a:r>
              <a:rPr lang="en-US" dirty="0">
                <a:solidFill>
                  <a:schemeClr val="bg1">
                    <a:lumMod val="95000"/>
                  </a:schemeClr>
                </a:solidFill>
              </a:rPr>
              <a:t>Contact your school board member or trustee</a:t>
            </a:r>
          </a:p>
          <a:p>
            <a:r>
              <a:rPr lang="en-US" dirty="0">
                <a:solidFill>
                  <a:schemeClr val="bg1">
                    <a:lumMod val="95000"/>
                  </a:schemeClr>
                </a:solidFill>
              </a:rPr>
              <a:t>Other ideas?</a:t>
            </a:r>
          </a:p>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23</a:t>
            </a:fld>
            <a:endParaRPr lang="en-US"/>
          </a:p>
        </p:txBody>
      </p:sp>
    </p:spTree>
    <p:extLst>
      <p:ext uri="{BB962C8B-B14F-4D97-AF65-F5344CB8AC3E}">
        <p14:creationId xmlns:p14="http://schemas.microsoft.com/office/powerpoint/2010/main" val="247270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24</a:t>
            </a:fld>
            <a:endParaRPr lang="en-US"/>
          </a:p>
        </p:txBody>
      </p:sp>
    </p:spTree>
    <p:extLst>
      <p:ext uri="{BB962C8B-B14F-4D97-AF65-F5344CB8AC3E}">
        <p14:creationId xmlns:p14="http://schemas.microsoft.com/office/powerpoint/2010/main" val="3380200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95000"/>
                  </a:schemeClr>
                </a:solidFill>
              </a:rPr>
              <a:t>Suggestions:</a:t>
            </a:r>
          </a:p>
          <a:p>
            <a:pPr lvl="1"/>
            <a:r>
              <a:rPr lang="en-US" sz="2800" dirty="0">
                <a:solidFill>
                  <a:schemeClr val="bg1">
                    <a:lumMod val="95000"/>
                  </a:schemeClr>
                </a:solidFill>
              </a:rPr>
              <a:t>Internal review committee to identify trends from district, school reports</a:t>
            </a:r>
          </a:p>
          <a:p>
            <a:pPr lvl="1"/>
            <a:r>
              <a:rPr lang="en-US" sz="2800" dirty="0">
                <a:solidFill>
                  <a:schemeClr val="bg1">
                    <a:lumMod val="95000"/>
                  </a:schemeClr>
                </a:solidFill>
              </a:rPr>
              <a:t>Partner with community-based organizations or coalitions to review and communicate trends (infographics, social norms campaigns)</a:t>
            </a:r>
          </a:p>
          <a:p>
            <a:pPr lvl="1"/>
            <a:r>
              <a:rPr lang="en-US" sz="2800" dirty="0">
                <a:solidFill>
                  <a:schemeClr val="bg1">
                    <a:lumMod val="95000"/>
                  </a:schemeClr>
                </a:solidFill>
              </a:rPr>
              <a:t>Contribute insights to local needs assessments, prevention and treatment services</a:t>
            </a:r>
          </a:p>
          <a:p>
            <a:r>
              <a:rPr lang="en-US" dirty="0">
                <a:solidFill>
                  <a:schemeClr val="bg1">
                    <a:lumMod val="95000"/>
                  </a:schemeClr>
                </a:solidFill>
              </a:rPr>
              <a:t>Contact Prevention Insights with survey interpretation questions or for data analysis and visualization, data-driven planning, grant writing, and evaluation support. </a:t>
            </a:r>
          </a:p>
          <a:p>
            <a:pPr marL="457200" lvl="1" indent="0">
              <a:buNone/>
            </a:pPr>
            <a:r>
              <a:rPr lang="en-US" dirty="0">
                <a:solidFill>
                  <a:schemeClr val="bg1">
                    <a:lumMod val="95000"/>
                  </a:schemeClr>
                </a:solidFill>
                <a:hlinkClick r:id="rId3">
                  <a:extLst>
                    <a:ext uri="{A12FA001-AC4F-418D-AE19-62706E023703}">
                      <ahyp:hlinkClr xmlns:ahyp="http://schemas.microsoft.com/office/drawing/2018/hyperlinkcolor" val="tx"/>
                    </a:ext>
                  </a:extLst>
                </a:hlinkClick>
              </a:rPr>
              <a:t>inys@indiana.edu</a:t>
            </a:r>
            <a:r>
              <a:rPr lang="en-US" dirty="0">
                <a:solidFill>
                  <a:schemeClr val="bg1">
                    <a:lumMod val="95000"/>
                  </a:schemeClr>
                </a:solidFill>
              </a:rPr>
              <a:t>   </a:t>
            </a:r>
          </a:p>
          <a:p>
            <a:pPr marL="457200" lvl="1" indent="0">
              <a:buNone/>
            </a:pPr>
            <a:r>
              <a:rPr lang="en-US" dirty="0">
                <a:solidFill>
                  <a:schemeClr val="bg1">
                    <a:lumMod val="95000"/>
                  </a:schemeClr>
                </a:solidFill>
                <a:hlinkClick r:id="rId4">
                  <a:extLst>
                    <a:ext uri="{A12FA001-AC4F-418D-AE19-62706E023703}">
                      <ahyp:hlinkClr xmlns:ahyp="http://schemas.microsoft.com/office/drawing/2018/hyperlinkcolor" val="tx"/>
                    </a:ext>
                  </a:extLst>
                </a:hlinkClick>
              </a:rPr>
              <a:t>TAHelp@indiana.edu</a:t>
            </a:r>
            <a:endParaRPr lang="en-US" dirty="0">
              <a:solidFill>
                <a:schemeClr val="bg1">
                  <a:lumMod val="95000"/>
                </a:schemeClr>
              </a:solidFill>
            </a:endParaRPr>
          </a:p>
          <a:p>
            <a:r>
              <a:rPr lang="en-US" dirty="0">
                <a:solidFill>
                  <a:schemeClr val="bg1">
                    <a:lumMod val="95000"/>
                  </a:schemeClr>
                </a:solidFill>
              </a:rPr>
              <a:t>Become a data champion!</a:t>
            </a:r>
          </a:p>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25</a:t>
            </a:fld>
            <a:endParaRPr lang="en-US"/>
          </a:p>
        </p:txBody>
      </p:sp>
    </p:spTree>
    <p:extLst>
      <p:ext uri="{BB962C8B-B14F-4D97-AF65-F5344CB8AC3E}">
        <p14:creationId xmlns:p14="http://schemas.microsoft.com/office/powerpoint/2010/main" val="3746399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E4BD2-EBE7-4421-B4C3-13364F799E74}" type="slidenum">
              <a:rPr lang="en-US" smtClean="0"/>
              <a:t>26</a:t>
            </a:fld>
            <a:endParaRPr lang="en-US"/>
          </a:p>
        </p:txBody>
      </p:sp>
    </p:spTree>
    <p:extLst>
      <p:ext uri="{BB962C8B-B14F-4D97-AF65-F5344CB8AC3E}">
        <p14:creationId xmlns:p14="http://schemas.microsoft.com/office/powerpoint/2010/main" val="1682136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E4BD2-EBE7-4421-B4C3-13364F799E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95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b="0" i="0" baseline="0" dirty="0"/>
              <a:t>Funded by DMHA</a:t>
            </a:r>
          </a:p>
          <a:p>
            <a:r>
              <a:rPr lang="en-US" sz="1400" b="0" i="0" baseline="0" dirty="0"/>
              <a:t>Since 1991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baseline="0" dirty="0"/>
              <a:t>Name change</a:t>
            </a:r>
          </a:p>
          <a:p>
            <a:r>
              <a:rPr lang="en-US" sz="1400" b="0" i="0" baseline="0" dirty="0"/>
              <a:t>Changed over time</a:t>
            </a:r>
          </a:p>
          <a:p>
            <a:r>
              <a:rPr lang="en-US" sz="1400" b="0" i="0" baseline="0" dirty="0"/>
              <a:t>Website</a:t>
            </a:r>
          </a:p>
          <a:p>
            <a:r>
              <a:rPr lang="en-US" sz="1400" b="0" i="0" baseline="0" dirty="0"/>
              <a:t>Statewide reports on website</a:t>
            </a:r>
            <a:endParaRPr lang="en-US" sz="1400" b="0" i="0" dirty="0"/>
          </a:p>
        </p:txBody>
      </p:sp>
      <p:sp>
        <p:nvSpPr>
          <p:cNvPr id="4" name="Slide Number Placeholder 3"/>
          <p:cNvSpPr>
            <a:spLocks noGrp="1"/>
          </p:cNvSpPr>
          <p:nvPr>
            <p:ph type="sldNum" sz="quarter" idx="10"/>
          </p:nvPr>
        </p:nvSpPr>
        <p:spPr/>
        <p:txBody>
          <a:bodyPr/>
          <a:lstStyle/>
          <a:p>
            <a:fld id="{38726D70-EEC0-48BB-8F55-B1B759CB8B3D}" type="slidenum">
              <a:rPr lang="en-US" smtClean="0"/>
              <a:t>3</a:t>
            </a:fld>
            <a:endParaRPr lang="en-US" dirty="0"/>
          </a:p>
        </p:txBody>
      </p:sp>
    </p:spTree>
    <p:extLst>
      <p:ext uri="{BB962C8B-B14F-4D97-AF65-F5344CB8AC3E}">
        <p14:creationId xmlns:p14="http://schemas.microsoft.com/office/powerpoint/2010/main" val="225144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D5BB6B6F-6099-4C56-B02C-6B0FB45D0232}" type="slidenum">
              <a:rPr lang="en-US" altLang="en-US"/>
              <a:pPr/>
              <a:t>4</a:t>
            </a:fld>
            <a:endParaRPr lang="en-US" altLang="en-US" dirty="0"/>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00452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effectLst/>
              <a:latin typeface="Calibri" panose="020F0502020204030204" pitchFamily="34" charset="0"/>
              <a:ea typeface="Malgun Gothic" panose="020B0503020000020004" pitchFamily="34" charset="-127"/>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5</a:t>
            </a:fld>
            <a:endParaRPr lang="en-US"/>
          </a:p>
        </p:txBody>
      </p:sp>
    </p:spTree>
    <p:extLst>
      <p:ext uri="{BB962C8B-B14F-4D97-AF65-F5344CB8AC3E}">
        <p14:creationId xmlns:p14="http://schemas.microsoft.com/office/powerpoint/2010/main" val="62173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6</a:t>
            </a:fld>
            <a:endParaRPr lang="en-US"/>
          </a:p>
        </p:txBody>
      </p:sp>
    </p:spTree>
    <p:extLst>
      <p:ext uri="{BB962C8B-B14F-4D97-AF65-F5344CB8AC3E}">
        <p14:creationId xmlns:p14="http://schemas.microsoft.com/office/powerpoint/2010/main" val="110680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7</a:t>
            </a:fld>
            <a:endParaRPr lang="en-US"/>
          </a:p>
        </p:txBody>
      </p:sp>
    </p:spTree>
    <p:extLst>
      <p:ext uri="{BB962C8B-B14F-4D97-AF65-F5344CB8AC3E}">
        <p14:creationId xmlns:p14="http://schemas.microsoft.com/office/powerpoint/2010/main" val="264168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374151"/>
              </a:solidFill>
              <a:effectLst/>
              <a:latin typeface="Söhne"/>
              <a:ea typeface="+mn-ea"/>
              <a:cs typeface="+mn-cs"/>
            </a:endParaRPr>
          </a:p>
        </p:txBody>
      </p:sp>
      <p:sp>
        <p:nvSpPr>
          <p:cNvPr id="4" name="Slide Number Placeholder 3"/>
          <p:cNvSpPr>
            <a:spLocks noGrp="1"/>
          </p:cNvSpPr>
          <p:nvPr>
            <p:ph type="sldNum" sz="quarter" idx="5"/>
          </p:nvPr>
        </p:nvSpPr>
        <p:spPr/>
        <p:txBody>
          <a:bodyPr/>
          <a:lstStyle/>
          <a:p>
            <a:fld id="{12AE4BD2-EBE7-4421-B4C3-13364F799E74}" type="slidenum">
              <a:rPr lang="en-US" smtClean="0"/>
              <a:t>8</a:t>
            </a:fld>
            <a:endParaRPr lang="en-US"/>
          </a:p>
        </p:txBody>
      </p:sp>
    </p:spTree>
    <p:extLst>
      <p:ext uri="{BB962C8B-B14F-4D97-AF65-F5344CB8AC3E}">
        <p14:creationId xmlns:p14="http://schemas.microsoft.com/office/powerpoint/2010/main" val="73973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F988-4CB9-F68F-BF1C-B33B136EC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73AD8-47AD-1B4D-2E95-AA11CA172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925C6-8AE5-E01E-E0C3-A3EE82BF313F}"/>
              </a:ext>
            </a:extLst>
          </p:cNvPr>
          <p:cNvSpPr>
            <a:spLocks noGrp="1"/>
          </p:cNvSpPr>
          <p:nvPr>
            <p:ph type="body" idx="1"/>
          </p:nvPr>
        </p:nvSpPr>
        <p:spPr/>
        <p:txBody>
          <a:bodyPr/>
          <a:lstStyle/>
          <a:p>
            <a:endParaRPr lang="en-US" b="0" i="0" dirty="0">
              <a:solidFill>
                <a:srgbClr val="374151"/>
              </a:solidFill>
              <a:effectLst/>
              <a:latin typeface="Söhne"/>
            </a:endParaRPr>
          </a:p>
        </p:txBody>
      </p:sp>
      <p:sp>
        <p:nvSpPr>
          <p:cNvPr id="4" name="Slide Number Placeholder 3">
            <a:extLst>
              <a:ext uri="{FF2B5EF4-FFF2-40B4-BE49-F238E27FC236}">
                <a16:creationId xmlns:a16="http://schemas.microsoft.com/office/drawing/2014/main" id="{13674B42-FCF6-3FC1-7C24-E991E13B8637}"/>
              </a:ext>
            </a:extLst>
          </p:cNvPr>
          <p:cNvSpPr>
            <a:spLocks noGrp="1"/>
          </p:cNvSpPr>
          <p:nvPr>
            <p:ph type="sldNum" sz="quarter" idx="5"/>
          </p:nvPr>
        </p:nvSpPr>
        <p:spPr/>
        <p:txBody>
          <a:bodyPr/>
          <a:lstStyle/>
          <a:p>
            <a:fld id="{12AE4BD2-EBE7-4421-B4C3-13364F799E74}" type="slidenum">
              <a:rPr lang="en-US" smtClean="0"/>
              <a:t>9</a:t>
            </a:fld>
            <a:endParaRPr lang="en-US"/>
          </a:p>
        </p:txBody>
      </p:sp>
    </p:spTree>
    <p:extLst>
      <p:ext uri="{BB962C8B-B14F-4D97-AF65-F5344CB8AC3E}">
        <p14:creationId xmlns:p14="http://schemas.microsoft.com/office/powerpoint/2010/main" val="185759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B133-DCC7-9972-3165-C6CB2D2C73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F5E952-D2D1-CB88-BB50-B23509A72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17055-5CF3-E055-E55F-5C4874E4D3DA}"/>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5" name="Footer Placeholder 4">
            <a:extLst>
              <a:ext uri="{FF2B5EF4-FFF2-40B4-BE49-F238E27FC236}">
                <a16:creationId xmlns:a16="http://schemas.microsoft.com/office/drawing/2014/main" id="{E2D15FD0-5E11-4A6B-7873-436551249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D101F-6DAD-7494-5F9B-DE4F1CF595C0}"/>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206242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5ACBD-CC23-275F-80EA-1B270FD09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55760F-F98E-1B58-E2C9-E569E7DBE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9C677-D44D-D78E-1D02-EF4D801E0FA7}"/>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5" name="Footer Placeholder 4">
            <a:extLst>
              <a:ext uri="{FF2B5EF4-FFF2-40B4-BE49-F238E27FC236}">
                <a16:creationId xmlns:a16="http://schemas.microsoft.com/office/drawing/2014/main" id="{AF75847E-6C35-FF2B-A448-39D972B1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53AA1-B706-3997-1332-9DCED982493E}"/>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346230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5CF19-CE22-BAB0-FDC9-2ECDDF06D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A10B40-8874-6D1A-94AC-8512B44130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8D552-35F2-9942-BAEA-72B85930FBD8}"/>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5" name="Footer Placeholder 4">
            <a:extLst>
              <a:ext uri="{FF2B5EF4-FFF2-40B4-BE49-F238E27FC236}">
                <a16:creationId xmlns:a16="http://schemas.microsoft.com/office/drawing/2014/main" id="{1C607E40-FFFD-0549-BB7B-33ABD0CBC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771AB-5BD6-B000-F6BC-EDAEB7F66070}"/>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279742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A413-DFC4-22B0-8DAD-D4F1B90EA5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02104-5BF3-9C30-86AB-6DB04E022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BAE4D-7C67-458F-9316-1E74756E18CE}"/>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5" name="Footer Placeholder 4">
            <a:extLst>
              <a:ext uri="{FF2B5EF4-FFF2-40B4-BE49-F238E27FC236}">
                <a16:creationId xmlns:a16="http://schemas.microsoft.com/office/drawing/2014/main" id="{B8F7833C-5993-6EE5-070C-2A151169A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A492B-BCCE-D955-91A0-F4537268C6E7}"/>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224149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B13E-8D3A-42EE-D3C4-5FA32357E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856FA-3BAC-4CD6-974F-2D8E7E015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19A04-E543-6497-26A0-49AB67512C65}"/>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5" name="Footer Placeholder 4">
            <a:extLst>
              <a:ext uri="{FF2B5EF4-FFF2-40B4-BE49-F238E27FC236}">
                <a16:creationId xmlns:a16="http://schemas.microsoft.com/office/drawing/2014/main" id="{D1B24AE2-A319-DC5D-C125-B8B6DD553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4FA58-F7F2-2F47-585E-151807AD5DCB}"/>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342761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CFEF-D5C9-0E2C-517B-934B1A220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05074-A51D-296E-E570-81BF306807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01935F-8B2A-237E-E780-63164F2C6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ADA778-994B-3023-7E1D-158F6D80DEA5}"/>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6" name="Footer Placeholder 5">
            <a:extLst>
              <a:ext uri="{FF2B5EF4-FFF2-40B4-BE49-F238E27FC236}">
                <a16:creationId xmlns:a16="http://schemas.microsoft.com/office/drawing/2014/main" id="{32D768ED-1CE3-AEA4-5CFC-817228244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8CBB-D605-DD48-E44C-F603D2DF3BA2}"/>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56273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3594-C8C9-89A6-6534-E04458A23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D04C2A-B429-A81C-32B8-DEBE16CE7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F2B46-CE58-CF9F-789B-8786BA3FD4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FAE80-FA79-3517-6741-69EF49386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5DB4F1-3A1F-972F-CA6C-D8AB66FE1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AA1F8D-EA20-F681-B9A9-20AC120B3B8E}"/>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8" name="Footer Placeholder 7">
            <a:extLst>
              <a:ext uri="{FF2B5EF4-FFF2-40B4-BE49-F238E27FC236}">
                <a16:creationId xmlns:a16="http://schemas.microsoft.com/office/drawing/2014/main" id="{5D50C974-D1B6-E3AB-08D3-18FA72958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EF6BC-1F25-91D4-EB6E-5F26A43E0B80}"/>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158192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6A5D-8252-DD87-6829-7E0A84DC2D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36FCC-7777-71B6-44DE-A0D1EA073203}"/>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4" name="Footer Placeholder 3">
            <a:extLst>
              <a:ext uri="{FF2B5EF4-FFF2-40B4-BE49-F238E27FC236}">
                <a16:creationId xmlns:a16="http://schemas.microsoft.com/office/drawing/2014/main" id="{B6EDDDB5-4370-1CB0-3F01-06C96CEF3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12D0A-92E8-0D20-7C30-9411FDD00290}"/>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136239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D4B21-8775-6BF1-6C5C-57CAA849363D}"/>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3" name="Footer Placeholder 2">
            <a:extLst>
              <a:ext uri="{FF2B5EF4-FFF2-40B4-BE49-F238E27FC236}">
                <a16:creationId xmlns:a16="http://schemas.microsoft.com/office/drawing/2014/main" id="{6DF05C3F-689D-1B4B-9A3C-0ED255F7CD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D1E73F-06FF-7F75-5DB7-F09664B02B92}"/>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222046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5E873-F8FF-7F1C-4C13-19E49D9A8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B3DACD-D73C-EF0A-7147-A90BDE81F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CF3DF3-A27C-67D3-05E2-DB87CAD1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A3017-39D4-C8C4-3AEC-6B72B190C968}"/>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6" name="Footer Placeholder 5">
            <a:extLst>
              <a:ext uri="{FF2B5EF4-FFF2-40B4-BE49-F238E27FC236}">
                <a16:creationId xmlns:a16="http://schemas.microsoft.com/office/drawing/2014/main" id="{07055EA5-339F-3B13-B716-2F1005C1E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7AF7D-1614-2E82-0E50-2A619F973110}"/>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180283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2375-A058-AA84-6D9C-45B3DF31FE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83ADCE-182B-4FB7-59E7-9CD1AC56C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F7F482-ECBE-A785-195B-DD427E352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15203-2A28-E079-05B6-0C1554878F11}"/>
              </a:ext>
            </a:extLst>
          </p:cNvPr>
          <p:cNvSpPr>
            <a:spLocks noGrp="1"/>
          </p:cNvSpPr>
          <p:nvPr>
            <p:ph type="dt" sz="half" idx="10"/>
          </p:nvPr>
        </p:nvSpPr>
        <p:spPr/>
        <p:txBody>
          <a:bodyPr/>
          <a:lstStyle/>
          <a:p>
            <a:fld id="{520BFB62-7A54-4059-B302-9A11165F5BD8}" type="datetimeFigureOut">
              <a:rPr lang="en-US" smtClean="0"/>
              <a:t>10/2/2025</a:t>
            </a:fld>
            <a:endParaRPr lang="en-US"/>
          </a:p>
        </p:txBody>
      </p:sp>
      <p:sp>
        <p:nvSpPr>
          <p:cNvPr id="6" name="Footer Placeholder 5">
            <a:extLst>
              <a:ext uri="{FF2B5EF4-FFF2-40B4-BE49-F238E27FC236}">
                <a16:creationId xmlns:a16="http://schemas.microsoft.com/office/drawing/2014/main" id="{005CFBA1-EB41-1E5C-C914-B9B80C880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3F209-717B-8B32-EBCB-409F7D507474}"/>
              </a:ext>
            </a:extLst>
          </p:cNvPr>
          <p:cNvSpPr>
            <a:spLocks noGrp="1"/>
          </p:cNvSpPr>
          <p:nvPr>
            <p:ph type="sldNum" sz="quarter" idx="12"/>
          </p:nvPr>
        </p:nvSpPr>
        <p:spPr/>
        <p:txBody>
          <a:bodyPr/>
          <a:lstStyle/>
          <a:p>
            <a:fld id="{C68A7008-E84D-4083-B9AB-3E1C6309761A}" type="slidenum">
              <a:rPr lang="en-US" smtClean="0"/>
              <a:t>‹#›</a:t>
            </a:fld>
            <a:endParaRPr lang="en-US"/>
          </a:p>
        </p:txBody>
      </p:sp>
    </p:spTree>
    <p:extLst>
      <p:ext uri="{BB962C8B-B14F-4D97-AF65-F5344CB8AC3E}">
        <p14:creationId xmlns:p14="http://schemas.microsoft.com/office/powerpoint/2010/main" val="235990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D8B29-0F17-1A15-CBE8-FF5A155CD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273AD2-B79F-3F74-C854-4825A480D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E70BA-B42A-8CA3-5546-9784ECA0E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BFB62-7A54-4059-B302-9A11165F5BD8}" type="datetimeFigureOut">
              <a:rPr lang="en-US" smtClean="0"/>
              <a:t>10/2/2025</a:t>
            </a:fld>
            <a:endParaRPr lang="en-US"/>
          </a:p>
        </p:txBody>
      </p:sp>
      <p:sp>
        <p:nvSpPr>
          <p:cNvPr id="5" name="Footer Placeholder 4">
            <a:extLst>
              <a:ext uri="{FF2B5EF4-FFF2-40B4-BE49-F238E27FC236}">
                <a16:creationId xmlns:a16="http://schemas.microsoft.com/office/drawing/2014/main" id="{227545E9-3B27-29D8-8B35-17041D8E6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17B6A3-AD58-4F1F-BFF0-1A9C502A6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A7008-E84D-4083-B9AB-3E1C6309761A}" type="slidenum">
              <a:rPr lang="en-US" smtClean="0"/>
              <a:t>‹#›</a:t>
            </a:fld>
            <a:endParaRPr lang="en-US"/>
          </a:p>
        </p:txBody>
      </p:sp>
    </p:spTree>
    <p:extLst>
      <p:ext uri="{BB962C8B-B14F-4D97-AF65-F5344CB8AC3E}">
        <p14:creationId xmlns:p14="http://schemas.microsoft.com/office/powerpoint/2010/main" val="104130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kjun@i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inys.indiana.edu/" TargetMode="External"/><Relationship Id="rId4" Type="http://schemas.openxmlformats.org/officeDocument/2006/relationships/hyperlink" Target="mailto:inys@iu.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2E63-3319-045D-3C08-A65DB3531DDF}"/>
              </a:ext>
            </a:extLst>
          </p:cNvPr>
          <p:cNvSpPr>
            <a:spLocks noGrp="1"/>
          </p:cNvSpPr>
          <p:nvPr>
            <p:ph type="ctrTitle"/>
          </p:nvPr>
        </p:nvSpPr>
        <p:spPr>
          <a:xfrm>
            <a:off x="675774" y="590350"/>
            <a:ext cx="11103142" cy="2387600"/>
          </a:xfrm>
        </p:spPr>
        <p:txBody>
          <a:bodyPr/>
          <a:lstStyle/>
          <a:p>
            <a:r>
              <a:rPr lang="en-US" b="1" dirty="0">
                <a:latin typeface="Amasis MT Pro Black" panose="020B0604020202020204" pitchFamily="18" charset="0"/>
              </a:rPr>
              <a:t>2026 Indiana Youth Survey</a:t>
            </a:r>
          </a:p>
        </p:txBody>
      </p:sp>
      <p:sp>
        <p:nvSpPr>
          <p:cNvPr id="3" name="Subtitle 2">
            <a:extLst>
              <a:ext uri="{FF2B5EF4-FFF2-40B4-BE49-F238E27FC236}">
                <a16:creationId xmlns:a16="http://schemas.microsoft.com/office/drawing/2014/main" id="{259DB41D-838E-6A3D-B909-B43DC43F4952}"/>
              </a:ext>
            </a:extLst>
          </p:cNvPr>
          <p:cNvSpPr>
            <a:spLocks noGrp="1"/>
          </p:cNvSpPr>
          <p:nvPr>
            <p:ph type="subTitle" idx="1"/>
          </p:nvPr>
        </p:nvSpPr>
        <p:spPr>
          <a:xfrm>
            <a:off x="6653462" y="3610007"/>
            <a:ext cx="4802605" cy="2051517"/>
          </a:xfrm>
        </p:spPr>
        <p:txBody>
          <a:bodyPr>
            <a:normAutofit fontScale="92500"/>
          </a:bodyPr>
          <a:lstStyle/>
          <a:p>
            <a:endParaRPr lang="en-US" sz="3200" b="1" dirty="0"/>
          </a:p>
          <a:p>
            <a:pPr algn="l"/>
            <a:r>
              <a:rPr lang="en-US" dirty="0"/>
              <a:t>Funding for the Indiana Youth Survey provided by Indiana Family and Social Services Administration’s Division of Mental Health and Addiction.</a:t>
            </a:r>
          </a:p>
        </p:txBody>
      </p:sp>
      <p:pic>
        <p:nvPicPr>
          <p:cNvPr id="7" name="Graphic 6">
            <a:extLst>
              <a:ext uri="{FF2B5EF4-FFF2-40B4-BE49-F238E27FC236}">
                <a16:creationId xmlns:a16="http://schemas.microsoft.com/office/drawing/2014/main" id="{EB41A034-668A-AD37-DDBE-D98684E596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7728" y="3610007"/>
            <a:ext cx="3861385" cy="1889363"/>
          </a:xfrm>
          <a:prstGeom prst="rect">
            <a:avLst/>
          </a:prstGeom>
        </p:spPr>
      </p:pic>
    </p:spTree>
    <p:extLst>
      <p:ext uri="{BB962C8B-B14F-4D97-AF65-F5344CB8AC3E}">
        <p14:creationId xmlns:p14="http://schemas.microsoft.com/office/powerpoint/2010/main" val="44019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D2CC-F318-35FD-E4E3-80282E83DCE2}"/>
              </a:ext>
            </a:extLst>
          </p:cNvPr>
          <p:cNvSpPr>
            <a:spLocks noGrp="1"/>
          </p:cNvSpPr>
          <p:nvPr>
            <p:ph type="title"/>
          </p:nvPr>
        </p:nvSpPr>
        <p:spPr/>
        <p:txBody>
          <a:bodyPr/>
          <a:lstStyle/>
          <a:p>
            <a:r>
              <a:rPr lang="en-US" dirty="0"/>
              <a:t>2026 Optional Modules</a:t>
            </a:r>
          </a:p>
        </p:txBody>
      </p:sp>
      <p:sp>
        <p:nvSpPr>
          <p:cNvPr id="3" name="Content Placeholder 2">
            <a:extLst>
              <a:ext uri="{FF2B5EF4-FFF2-40B4-BE49-F238E27FC236}">
                <a16:creationId xmlns:a16="http://schemas.microsoft.com/office/drawing/2014/main" id="{6CB0206D-B54D-FEAC-8273-9C992844C2FB}"/>
              </a:ext>
            </a:extLst>
          </p:cNvPr>
          <p:cNvSpPr>
            <a:spLocks noGrp="1"/>
          </p:cNvSpPr>
          <p:nvPr>
            <p:ph idx="1"/>
          </p:nvPr>
        </p:nvSpPr>
        <p:spPr/>
        <p:txBody>
          <a:bodyPr/>
          <a:lstStyle/>
          <a:p>
            <a:r>
              <a:rPr lang="en-US" dirty="0"/>
              <a:t>Mental Health (14 items)</a:t>
            </a:r>
          </a:p>
          <a:p>
            <a:r>
              <a:rPr lang="en-US" dirty="0"/>
              <a:t>Bullying (13 bullying items and 13 cyberbullying items)</a:t>
            </a:r>
          </a:p>
          <a:p>
            <a:r>
              <a:rPr lang="en-US" dirty="0"/>
              <a:t>Social Media Use (23 items)</a:t>
            </a:r>
          </a:p>
          <a:p>
            <a:endParaRPr lang="en-US" dirty="0"/>
          </a:p>
          <a:p>
            <a:endParaRPr lang="en-US" dirty="0"/>
          </a:p>
          <a:p>
            <a:endParaRPr lang="en-US" dirty="0"/>
          </a:p>
          <a:p>
            <a:endParaRPr lang="en-US" dirty="0"/>
          </a:p>
          <a:p>
            <a:endParaRPr lang="en-US" dirty="0"/>
          </a:p>
          <a:p>
            <a:endParaRPr lang="en-US" dirty="0"/>
          </a:p>
        </p:txBody>
      </p:sp>
      <p:pic>
        <p:nvPicPr>
          <p:cNvPr id="9" name="Picture 8" descr="A profile of a person with a flower in their head&#10;&#10;Description automatically generated">
            <a:extLst>
              <a:ext uri="{FF2B5EF4-FFF2-40B4-BE49-F238E27FC236}">
                <a16:creationId xmlns:a16="http://schemas.microsoft.com/office/drawing/2014/main" id="{91281305-6389-0EF9-DD64-1356B2474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75" y="3680853"/>
            <a:ext cx="2143125" cy="2143125"/>
          </a:xfrm>
          <a:prstGeom prst="rect">
            <a:avLst/>
          </a:prstGeom>
        </p:spPr>
      </p:pic>
      <p:pic>
        <p:nvPicPr>
          <p:cNvPr id="6" name="Picture 5" descr="A cartoon of a child pointing at a cellphone&#10;&#10;AI-generated content may be incorrect.">
            <a:extLst>
              <a:ext uri="{FF2B5EF4-FFF2-40B4-BE49-F238E27FC236}">
                <a16:creationId xmlns:a16="http://schemas.microsoft.com/office/drawing/2014/main" id="{3B55BD21-4E82-D247-4F36-B80EC76C0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37" y="3680853"/>
            <a:ext cx="2143125" cy="2143125"/>
          </a:xfrm>
          <a:prstGeom prst="rect">
            <a:avLst/>
          </a:prstGeom>
        </p:spPr>
      </p:pic>
      <p:pic>
        <p:nvPicPr>
          <p:cNvPr id="11" name="Picture 10" descr="A cellphone with different icons&#10;&#10;AI-generated content may be incorrect.">
            <a:extLst>
              <a:ext uri="{FF2B5EF4-FFF2-40B4-BE49-F238E27FC236}">
                <a16:creationId xmlns:a16="http://schemas.microsoft.com/office/drawing/2014/main" id="{D636E8BA-43E8-CF25-1291-252A10B440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076" y="3680853"/>
            <a:ext cx="2143124" cy="2143124"/>
          </a:xfrm>
          <a:prstGeom prst="rect">
            <a:avLst/>
          </a:prstGeom>
        </p:spPr>
      </p:pic>
      <p:pic>
        <p:nvPicPr>
          <p:cNvPr id="5" name="Picture 4" descr="A red label with white text&#10;&#10;AI-generated content may be incorrect.">
            <a:extLst>
              <a:ext uri="{FF2B5EF4-FFF2-40B4-BE49-F238E27FC236}">
                <a16:creationId xmlns:a16="http://schemas.microsoft.com/office/drawing/2014/main" id="{16D2CE5A-000C-5305-C54D-EF85B8F375B8}"/>
              </a:ext>
            </a:extLst>
          </p:cNvPr>
          <p:cNvPicPr>
            <a:picLocks noChangeAspect="1"/>
          </p:cNvPicPr>
          <p:nvPr/>
        </p:nvPicPr>
        <p:blipFill>
          <a:blip r:embed="rId6">
            <a:extLst>
              <a:ext uri="{28A0092B-C50C-407E-A947-70E740481C1C}">
                <a14:useLocalDpi xmlns:a14="http://schemas.microsoft.com/office/drawing/2010/main" val="0"/>
              </a:ext>
            </a:extLst>
          </a:blip>
          <a:srcRect l="11686" t="11545" r="11686" b="14644"/>
          <a:stretch/>
        </p:blipFill>
        <p:spPr>
          <a:xfrm>
            <a:off x="9088811" y="2269763"/>
            <a:ext cx="545573" cy="525516"/>
          </a:xfrm>
          <a:prstGeom prst="rect">
            <a:avLst/>
          </a:prstGeom>
        </p:spPr>
      </p:pic>
      <p:pic>
        <p:nvPicPr>
          <p:cNvPr id="10" name="Picture 9" descr="A red label with white text&#10;&#10;AI-generated content may be incorrect.">
            <a:extLst>
              <a:ext uri="{FF2B5EF4-FFF2-40B4-BE49-F238E27FC236}">
                <a16:creationId xmlns:a16="http://schemas.microsoft.com/office/drawing/2014/main" id="{A88C125C-F110-D09C-C3E0-22E987F53D40}"/>
              </a:ext>
            </a:extLst>
          </p:cNvPr>
          <p:cNvPicPr>
            <a:picLocks noChangeAspect="1"/>
          </p:cNvPicPr>
          <p:nvPr/>
        </p:nvPicPr>
        <p:blipFill>
          <a:blip r:embed="rId6">
            <a:extLst>
              <a:ext uri="{28A0092B-C50C-407E-A947-70E740481C1C}">
                <a14:useLocalDpi xmlns:a14="http://schemas.microsoft.com/office/drawing/2010/main" val="0"/>
              </a:ext>
            </a:extLst>
          </a:blip>
          <a:srcRect l="11686" t="11545" r="11686" b="14644"/>
          <a:stretch/>
        </p:blipFill>
        <p:spPr>
          <a:xfrm>
            <a:off x="5243726" y="2825111"/>
            <a:ext cx="545573" cy="525516"/>
          </a:xfrm>
          <a:prstGeom prst="rect">
            <a:avLst/>
          </a:prstGeom>
        </p:spPr>
      </p:pic>
    </p:spTree>
    <p:extLst>
      <p:ext uri="{BB962C8B-B14F-4D97-AF65-F5344CB8AC3E}">
        <p14:creationId xmlns:p14="http://schemas.microsoft.com/office/powerpoint/2010/main" val="1085888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D2CC-F318-35FD-E4E3-80282E83DCE2}"/>
              </a:ext>
            </a:extLst>
          </p:cNvPr>
          <p:cNvSpPr>
            <a:spLocks noGrp="1"/>
          </p:cNvSpPr>
          <p:nvPr>
            <p:ph type="title"/>
          </p:nvPr>
        </p:nvSpPr>
        <p:spPr/>
        <p:txBody>
          <a:bodyPr/>
          <a:lstStyle/>
          <a:p>
            <a:r>
              <a:rPr lang="en-US" dirty="0"/>
              <a:t>2026 INYS</a:t>
            </a:r>
          </a:p>
        </p:txBody>
      </p:sp>
      <p:sp>
        <p:nvSpPr>
          <p:cNvPr id="3" name="Content Placeholder 2">
            <a:extLst>
              <a:ext uri="{FF2B5EF4-FFF2-40B4-BE49-F238E27FC236}">
                <a16:creationId xmlns:a16="http://schemas.microsoft.com/office/drawing/2014/main" id="{6CB0206D-B54D-FEAC-8273-9C992844C2FB}"/>
              </a:ext>
            </a:extLst>
          </p:cNvPr>
          <p:cNvSpPr>
            <a:spLocks noGrp="1"/>
          </p:cNvSpPr>
          <p:nvPr>
            <p:ph idx="1"/>
          </p:nvPr>
        </p:nvSpPr>
        <p:spPr>
          <a:xfrm>
            <a:off x="838200" y="1690688"/>
            <a:ext cx="10515600" cy="4351338"/>
          </a:xfrm>
        </p:spPr>
        <p:txBody>
          <a:bodyPr>
            <a:normAutofit/>
          </a:bodyPr>
          <a:lstStyle/>
          <a:p>
            <a:r>
              <a:rPr lang="en-US" dirty="0"/>
              <a:t>Incentives for randomly selected schools for the statewide probability sample</a:t>
            </a:r>
          </a:p>
          <a:p>
            <a:endParaRPr lang="en-US" dirty="0"/>
          </a:p>
          <a:p>
            <a:endParaRPr lang="en-US" dirty="0"/>
          </a:p>
          <a:p>
            <a:endParaRPr lang="en-US" dirty="0"/>
          </a:p>
          <a:p>
            <a:endParaRPr lang="en-US" dirty="0"/>
          </a:p>
          <a:p>
            <a:r>
              <a:rPr lang="en-US" dirty="0"/>
              <a:t>Spanish Translation</a:t>
            </a:r>
          </a:p>
          <a:p>
            <a:pPr lvl="1"/>
            <a:r>
              <a:rPr lang="en-US" sz="2800" dirty="0"/>
              <a:t>15.9% Hispanic students in the 2024 INYS</a:t>
            </a:r>
          </a:p>
          <a:p>
            <a:endParaRPr lang="en-US" dirty="0"/>
          </a:p>
        </p:txBody>
      </p:sp>
      <p:pic>
        <p:nvPicPr>
          <p:cNvPr id="5" name="Picture 4" descr="A red gift card with a bow&#10;&#10;Description automatically generated">
            <a:extLst>
              <a:ext uri="{FF2B5EF4-FFF2-40B4-BE49-F238E27FC236}">
                <a16:creationId xmlns:a16="http://schemas.microsoft.com/office/drawing/2014/main" id="{0420278E-71F3-45BB-55F6-901C7D9E34A8}"/>
              </a:ext>
            </a:extLst>
          </p:cNvPr>
          <p:cNvPicPr>
            <a:picLocks noChangeAspect="1"/>
          </p:cNvPicPr>
          <p:nvPr/>
        </p:nvPicPr>
        <p:blipFill>
          <a:blip r:embed="rId3">
            <a:extLst>
              <a:ext uri="{28A0092B-C50C-407E-A947-70E740481C1C}">
                <a14:useLocalDpi xmlns:a14="http://schemas.microsoft.com/office/drawing/2010/main" val="0"/>
              </a:ext>
            </a:extLst>
          </a:blip>
          <a:srcRect t="15888" b="20494"/>
          <a:stretch/>
        </p:blipFill>
        <p:spPr>
          <a:xfrm>
            <a:off x="2611852" y="2671011"/>
            <a:ext cx="2639266" cy="1679031"/>
          </a:xfrm>
          <a:prstGeom prst="rect">
            <a:avLst/>
          </a:prstGeom>
        </p:spPr>
      </p:pic>
      <p:pic>
        <p:nvPicPr>
          <p:cNvPr id="7" name="Picture 6" descr="A close-up of a report&#10;&#10;Description automatically generated">
            <a:extLst>
              <a:ext uri="{FF2B5EF4-FFF2-40B4-BE49-F238E27FC236}">
                <a16:creationId xmlns:a16="http://schemas.microsoft.com/office/drawing/2014/main" id="{077EC96D-9BC1-4973-5C82-0067C3C6E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371" y="2540133"/>
            <a:ext cx="3824176" cy="2007586"/>
          </a:xfrm>
          <a:prstGeom prst="rect">
            <a:avLst/>
          </a:prstGeom>
        </p:spPr>
      </p:pic>
      <p:sp>
        <p:nvSpPr>
          <p:cNvPr id="8" name="TextBox 7">
            <a:extLst>
              <a:ext uri="{FF2B5EF4-FFF2-40B4-BE49-F238E27FC236}">
                <a16:creationId xmlns:a16="http://schemas.microsoft.com/office/drawing/2014/main" id="{06C23AC8-5B32-5E2A-12DE-A8603064DFF8}"/>
              </a:ext>
            </a:extLst>
          </p:cNvPr>
          <p:cNvSpPr txBox="1"/>
          <p:nvPr/>
        </p:nvSpPr>
        <p:spPr>
          <a:xfrm>
            <a:off x="5745480" y="2828835"/>
            <a:ext cx="701040" cy="1200329"/>
          </a:xfrm>
          <a:prstGeom prst="rect">
            <a:avLst/>
          </a:prstGeom>
          <a:noFill/>
        </p:spPr>
        <p:txBody>
          <a:bodyPr wrap="square" rtlCol="0">
            <a:spAutoFit/>
          </a:bodyPr>
          <a:lstStyle/>
          <a:p>
            <a:r>
              <a:rPr lang="en-US" sz="7200" dirty="0"/>
              <a:t>+</a:t>
            </a:r>
          </a:p>
        </p:txBody>
      </p:sp>
      <p:pic>
        <p:nvPicPr>
          <p:cNvPr id="4" name="Picture 3" descr="A close up of a book&#10;&#10;Description automatically generated">
            <a:extLst>
              <a:ext uri="{FF2B5EF4-FFF2-40B4-BE49-F238E27FC236}">
                <a16:creationId xmlns:a16="http://schemas.microsoft.com/office/drawing/2014/main" id="{CDB2A899-27C6-4D39-DC3A-F176F8904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5009" y="4877662"/>
            <a:ext cx="4054113" cy="1434238"/>
          </a:xfrm>
          <a:prstGeom prst="rect">
            <a:avLst/>
          </a:prstGeom>
        </p:spPr>
      </p:pic>
    </p:spTree>
    <p:extLst>
      <p:ext uri="{BB962C8B-B14F-4D97-AF65-F5344CB8AC3E}">
        <p14:creationId xmlns:p14="http://schemas.microsoft.com/office/powerpoint/2010/main" val="133418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6FAE-69B3-A118-A776-D3E8B093CB1F}"/>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ABD11805-56D2-581C-E453-F822F3453AB0}"/>
              </a:ext>
            </a:extLst>
          </p:cNvPr>
          <p:cNvSpPr>
            <a:spLocks noGrp="1"/>
          </p:cNvSpPr>
          <p:nvPr>
            <p:ph idx="1"/>
          </p:nvPr>
        </p:nvSpPr>
        <p:spPr/>
        <p:txBody>
          <a:bodyPr/>
          <a:lstStyle/>
          <a:p>
            <a:r>
              <a:rPr lang="en-US" dirty="0"/>
              <a:t>Letters/emails/postcards</a:t>
            </a:r>
          </a:p>
          <a:p>
            <a:r>
              <a:rPr lang="en-US" dirty="0"/>
              <a:t>Call school principals</a:t>
            </a:r>
          </a:p>
          <a:p>
            <a:r>
              <a:rPr lang="en-US" dirty="0"/>
              <a:t>Recruitment materials (i.e., flyers, PPT files) on the INYS website</a:t>
            </a:r>
          </a:p>
          <a:p>
            <a:pPr marL="0" indent="0">
              <a:buNone/>
            </a:pPr>
            <a:endParaRPr lang="en-US" dirty="0"/>
          </a:p>
        </p:txBody>
      </p:sp>
      <p:pic>
        <p:nvPicPr>
          <p:cNvPr id="2052" name="Picture 4" descr="Free Email Clipart Pictures - Clipartix">
            <a:extLst>
              <a:ext uri="{FF2B5EF4-FFF2-40B4-BE49-F238E27FC236}">
                <a16:creationId xmlns:a16="http://schemas.microsoft.com/office/drawing/2014/main" id="{989D3964-399B-A58D-FABF-27441C140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399" y="3803007"/>
            <a:ext cx="1700947" cy="17009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tter clip art free clipart images - Clipartix">
            <a:extLst>
              <a:ext uri="{FF2B5EF4-FFF2-40B4-BE49-F238E27FC236}">
                <a16:creationId xmlns:a16="http://schemas.microsoft.com/office/drawing/2014/main" id="{88C98DE6-CC56-E673-77C4-62B8A54E8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471" y="3774928"/>
            <a:ext cx="2210918" cy="17687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lling Clipart and Stock Illustrations. 264,548 Calling vector EPS  illustrations and drawings available to search from thousands of royalty  free clip art graphic designers.">
            <a:extLst>
              <a:ext uri="{FF2B5EF4-FFF2-40B4-BE49-F238E27FC236}">
                <a16:creationId xmlns:a16="http://schemas.microsoft.com/office/drawing/2014/main" id="{632B11EE-911B-89AB-9493-68CA94862D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072"/>
          <a:stretch/>
        </p:blipFill>
        <p:spPr bwMode="auto">
          <a:xfrm>
            <a:off x="8862168" y="3896681"/>
            <a:ext cx="1960291" cy="1755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envelope - Clip Art Library">
            <a:extLst>
              <a:ext uri="{FF2B5EF4-FFF2-40B4-BE49-F238E27FC236}">
                <a16:creationId xmlns:a16="http://schemas.microsoft.com/office/drawing/2014/main" id="{97CDCD70-E858-5617-399A-AB3E63C575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324"/>
          <a:stretch/>
        </p:blipFill>
        <p:spPr bwMode="auto">
          <a:xfrm>
            <a:off x="3794237" y="4043780"/>
            <a:ext cx="1950765" cy="129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9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B16B-41A0-80C4-8141-CBDB8DE67CD4}"/>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3CB7DCFE-89C0-A7DB-C409-1E85154C8A94}"/>
              </a:ext>
            </a:extLst>
          </p:cNvPr>
          <p:cNvSpPr>
            <a:spLocks noGrp="1"/>
          </p:cNvSpPr>
          <p:nvPr>
            <p:ph idx="1"/>
          </p:nvPr>
        </p:nvSpPr>
        <p:spPr/>
        <p:txBody>
          <a:bodyPr/>
          <a:lstStyle/>
          <a:p>
            <a:r>
              <a:rPr lang="en-US" dirty="0"/>
              <a:t>Focus on benefits of participating in the Indiana Youth Survey</a:t>
            </a:r>
          </a:p>
          <a:p>
            <a:pPr lvl="1"/>
            <a:r>
              <a:rPr lang="en-US" sz="2800" dirty="0"/>
              <a:t>Access to previous reports</a:t>
            </a:r>
          </a:p>
          <a:p>
            <a:pPr lvl="1"/>
            <a:r>
              <a:rPr lang="en-US" sz="2800" dirty="0"/>
              <a:t>Build epidemiological data (trend over time)</a:t>
            </a:r>
          </a:p>
          <a:p>
            <a:pPr lvl="1"/>
            <a:r>
              <a:rPr lang="en-US" sz="2800" dirty="0"/>
              <a:t>Identify local risk and protective factors</a:t>
            </a:r>
          </a:p>
          <a:p>
            <a:pPr lvl="1"/>
            <a:r>
              <a:rPr lang="en-US" sz="2800" dirty="0"/>
              <a:t>Program evaluation</a:t>
            </a:r>
          </a:p>
          <a:p>
            <a:pPr lvl="1"/>
            <a:r>
              <a:rPr lang="en-US" sz="2800" dirty="0"/>
              <a:t>Grant proposal</a:t>
            </a:r>
          </a:p>
        </p:txBody>
      </p:sp>
    </p:spTree>
    <p:extLst>
      <p:ext uri="{BB962C8B-B14F-4D97-AF65-F5344CB8AC3E}">
        <p14:creationId xmlns:p14="http://schemas.microsoft.com/office/powerpoint/2010/main" val="24303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4EC2-F2A9-80B7-6A3E-60F322C78EB5}"/>
              </a:ext>
            </a:extLst>
          </p:cNvPr>
          <p:cNvSpPr>
            <a:spLocks noGrp="1"/>
          </p:cNvSpPr>
          <p:nvPr>
            <p:ph type="title"/>
          </p:nvPr>
        </p:nvSpPr>
        <p:spPr/>
        <p:txBody>
          <a:bodyPr/>
          <a:lstStyle/>
          <a:p>
            <a:r>
              <a:rPr lang="en-US" dirty="0"/>
              <a:t>Responses from Schools</a:t>
            </a:r>
          </a:p>
        </p:txBody>
      </p:sp>
      <p:sp>
        <p:nvSpPr>
          <p:cNvPr id="3" name="Content Placeholder 2">
            <a:extLst>
              <a:ext uri="{FF2B5EF4-FFF2-40B4-BE49-F238E27FC236}">
                <a16:creationId xmlns:a16="http://schemas.microsoft.com/office/drawing/2014/main" id="{9463CC41-4A7F-142C-6E34-18A6AF64E0AC}"/>
              </a:ext>
            </a:extLst>
          </p:cNvPr>
          <p:cNvSpPr>
            <a:spLocks noGrp="1"/>
          </p:cNvSpPr>
          <p:nvPr>
            <p:ph idx="1"/>
          </p:nvPr>
        </p:nvSpPr>
        <p:spPr/>
        <p:txBody>
          <a:bodyPr/>
          <a:lstStyle/>
          <a:p>
            <a:pPr>
              <a:spcBef>
                <a:spcPts val="0"/>
              </a:spcBef>
            </a:pPr>
            <a:r>
              <a:rPr lang="en-US" dirty="0"/>
              <a:t>“Unfortunately, with HB 1447, the administration of a 3rd party survey would be a nightmare. For that reason, we will not be participating in this survey.”</a:t>
            </a:r>
          </a:p>
          <a:p>
            <a:pPr marL="0" indent="0">
              <a:spcBef>
                <a:spcPts val="0"/>
              </a:spcBef>
              <a:buNone/>
            </a:pPr>
            <a:endParaRPr lang="en-US" dirty="0"/>
          </a:p>
          <a:p>
            <a:pPr>
              <a:spcBef>
                <a:spcPts val="0"/>
              </a:spcBef>
            </a:pPr>
            <a:r>
              <a:rPr lang="en-US" dirty="0"/>
              <a:t>“Regrettably, we have a district policy where we are not surveying students anymore and so we cannot participate in the survey.“</a:t>
            </a:r>
          </a:p>
          <a:p>
            <a:pPr marL="0" indent="0">
              <a:spcBef>
                <a:spcPts val="0"/>
              </a:spcBef>
              <a:buNone/>
            </a:pPr>
            <a:endParaRPr lang="en-US" dirty="0"/>
          </a:p>
          <a:p>
            <a:pPr marL="0">
              <a:spcBef>
                <a:spcPts val="0"/>
              </a:spcBef>
            </a:pPr>
            <a:r>
              <a:rPr lang="en-US" dirty="0"/>
              <a:t>“We appreciate your work in this regard and wish this wasn't so    </a:t>
            </a:r>
          </a:p>
          <a:p>
            <a:pPr marL="0" indent="0">
              <a:spcBef>
                <a:spcPts val="0"/>
              </a:spcBef>
              <a:buNone/>
            </a:pPr>
            <a:r>
              <a:rPr lang="en-US" dirty="0"/>
              <a:t>    problematic on our end. We can't participate this year. I am curious if </a:t>
            </a:r>
          </a:p>
          <a:p>
            <a:pPr marL="0" indent="0">
              <a:spcBef>
                <a:spcPts val="0"/>
              </a:spcBef>
              <a:buNone/>
            </a:pPr>
            <a:r>
              <a:rPr lang="en-US" dirty="0"/>
              <a:t>    this bill will affect a lot of schools giving the survey.” </a:t>
            </a:r>
          </a:p>
        </p:txBody>
      </p:sp>
    </p:spTree>
    <p:extLst>
      <p:ext uri="{BB962C8B-B14F-4D97-AF65-F5344CB8AC3E}">
        <p14:creationId xmlns:p14="http://schemas.microsoft.com/office/powerpoint/2010/main" val="349267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AA06A-7C21-3E45-4371-930CD0CC6AE8}"/>
              </a:ext>
            </a:extLst>
          </p:cNvPr>
          <p:cNvSpPr>
            <a:spLocks noGrp="1"/>
          </p:cNvSpPr>
          <p:nvPr>
            <p:ph type="title"/>
          </p:nvPr>
        </p:nvSpPr>
        <p:spPr/>
        <p:txBody>
          <a:bodyPr/>
          <a:lstStyle/>
          <a:p>
            <a:r>
              <a:rPr lang="en-US" dirty="0"/>
              <a:t>Registration</a:t>
            </a:r>
          </a:p>
        </p:txBody>
      </p:sp>
      <p:sp>
        <p:nvSpPr>
          <p:cNvPr id="3" name="Content Placeholder 2">
            <a:extLst>
              <a:ext uri="{FF2B5EF4-FFF2-40B4-BE49-F238E27FC236}">
                <a16:creationId xmlns:a16="http://schemas.microsoft.com/office/drawing/2014/main" id="{FECB0390-96A1-A28A-5ECF-D2905833A10F}"/>
              </a:ext>
            </a:extLst>
          </p:cNvPr>
          <p:cNvSpPr>
            <a:spLocks noGrp="1"/>
          </p:cNvSpPr>
          <p:nvPr>
            <p:ph idx="1"/>
          </p:nvPr>
        </p:nvSpPr>
        <p:spPr/>
        <p:txBody>
          <a:bodyPr/>
          <a:lstStyle/>
          <a:p>
            <a:r>
              <a:rPr lang="en-US" sz="3200" dirty="0"/>
              <a:t>223 schools (just over 60,000 students) participated in 2024</a:t>
            </a:r>
          </a:p>
          <a:p>
            <a:endParaRPr lang="en-US" sz="3200" dirty="0"/>
          </a:p>
          <a:p>
            <a:r>
              <a:rPr lang="en-US" sz="3200" dirty="0"/>
              <a:t>As of this morning,</a:t>
            </a:r>
          </a:p>
          <a:p>
            <a:pPr lvl="1"/>
            <a:r>
              <a:rPr lang="en-US" sz="2800" dirty="0"/>
              <a:t>84 schools have registered (20 randomly selected schools)</a:t>
            </a:r>
          </a:p>
          <a:p>
            <a:pPr lvl="1"/>
            <a:r>
              <a:rPr lang="en-US" sz="2800" dirty="0"/>
              <a:t>Schools opting to include optional modules</a:t>
            </a:r>
          </a:p>
          <a:p>
            <a:pPr lvl="2"/>
            <a:r>
              <a:rPr lang="en-US" sz="2800" dirty="0"/>
              <a:t>Mental Health: 62 schools (73.8%)</a:t>
            </a:r>
          </a:p>
          <a:p>
            <a:pPr lvl="2"/>
            <a:r>
              <a:rPr lang="en-US" sz="2800" dirty="0"/>
              <a:t>Bullying: 53 schools (63.1%)</a:t>
            </a:r>
          </a:p>
          <a:p>
            <a:pPr lvl="2"/>
            <a:r>
              <a:rPr lang="en-US" sz="2800" dirty="0"/>
              <a:t>Social Media Use: 66 schools (78.6%)</a:t>
            </a:r>
          </a:p>
          <a:p>
            <a:pPr lvl="1"/>
            <a:endParaRPr lang="en-US" sz="2800" dirty="0"/>
          </a:p>
        </p:txBody>
      </p:sp>
    </p:spTree>
    <p:extLst>
      <p:ext uri="{BB962C8B-B14F-4D97-AF65-F5344CB8AC3E}">
        <p14:creationId xmlns:p14="http://schemas.microsoft.com/office/powerpoint/2010/main" val="182782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035A-1E0F-323A-2084-CD18DF43534C}"/>
              </a:ext>
            </a:extLst>
          </p:cNvPr>
          <p:cNvSpPr>
            <a:spLocks noGrp="1"/>
          </p:cNvSpPr>
          <p:nvPr>
            <p:ph type="title"/>
          </p:nvPr>
        </p:nvSpPr>
        <p:spPr/>
        <p:txBody>
          <a:bodyPr/>
          <a:lstStyle/>
          <a:p>
            <a:r>
              <a:rPr lang="en-US" dirty="0"/>
              <a:t>2026 INYS Timeline</a:t>
            </a:r>
          </a:p>
        </p:txBody>
      </p:sp>
      <p:sp>
        <p:nvSpPr>
          <p:cNvPr id="3" name="Content Placeholder 2">
            <a:extLst>
              <a:ext uri="{FF2B5EF4-FFF2-40B4-BE49-F238E27FC236}">
                <a16:creationId xmlns:a16="http://schemas.microsoft.com/office/drawing/2014/main" id="{5FF2ECE7-D239-B788-C8E8-4FBB08736182}"/>
              </a:ext>
            </a:extLst>
          </p:cNvPr>
          <p:cNvSpPr>
            <a:spLocks noGrp="1"/>
          </p:cNvSpPr>
          <p:nvPr>
            <p:ph idx="1"/>
          </p:nvPr>
        </p:nvSpPr>
        <p:spPr/>
        <p:txBody>
          <a:bodyPr/>
          <a:lstStyle/>
          <a:p>
            <a:endParaRPr lang="en-US" dirty="0"/>
          </a:p>
        </p:txBody>
      </p:sp>
      <p:cxnSp>
        <p:nvCxnSpPr>
          <p:cNvPr id="4" name="Straight Connector 3">
            <a:extLst>
              <a:ext uri="{FF2B5EF4-FFF2-40B4-BE49-F238E27FC236}">
                <a16:creationId xmlns:a16="http://schemas.microsoft.com/office/drawing/2014/main" id="{8FF4CEDD-2D2A-19B6-AFE0-AEE5EDCBCE9C}"/>
              </a:ext>
            </a:extLst>
          </p:cNvPr>
          <p:cNvCxnSpPr>
            <a:cxnSpLocks/>
            <a:stCxn id="3" idx="1"/>
            <a:endCxn id="3" idx="3"/>
          </p:cNvCxnSpPr>
          <p:nvPr/>
        </p:nvCxnSpPr>
        <p:spPr>
          <a:xfrm>
            <a:off x="838200" y="4001294"/>
            <a:ext cx="105156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515E123-2CF2-DE59-2C9E-7CDBAE965FE9}"/>
              </a:ext>
            </a:extLst>
          </p:cNvPr>
          <p:cNvCxnSpPr>
            <a:cxnSpLocks/>
            <a:stCxn id="6" idx="2"/>
            <a:endCxn id="16" idx="0"/>
          </p:cNvCxnSpPr>
          <p:nvPr/>
        </p:nvCxnSpPr>
        <p:spPr>
          <a:xfrm>
            <a:off x="2620933" y="2843453"/>
            <a:ext cx="13594" cy="6352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F43AF0C-0823-3C39-3190-2E7105010B11}"/>
              </a:ext>
            </a:extLst>
          </p:cNvPr>
          <p:cNvSpPr/>
          <p:nvPr/>
        </p:nvSpPr>
        <p:spPr>
          <a:xfrm>
            <a:off x="842138" y="1838673"/>
            <a:ext cx="3557589" cy="10047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Candara" pitchFamily="34" charset="0"/>
            </a:endParaRPr>
          </a:p>
        </p:txBody>
      </p:sp>
      <p:sp>
        <p:nvSpPr>
          <p:cNvPr id="7" name="TextBox 10">
            <a:extLst>
              <a:ext uri="{FF2B5EF4-FFF2-40B4-BE49-F238E27FC236}">
                <a16:creationId xmlns:a16="http://schemas.microsoft.com/office/drawing/2014/main" id="{79B92566-F402-69F9-6270-E75E6B5E878F}"/>
              </a:ext>
            </a:extLst>
          </p:cNvPr>
          <p:cNvSpPr txBox="1">
            <a:spLocks noChangeArrowheads="1"/>
          </p:cNvSpPr>
          <p:nvPr/>
        </p:nvSpPr>
        <p:spPr bwMode="auto">
          <a:xfrm>
            <a:off x="842133" y="1928125"/>
            <a:ext cx="3557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Invitation letters are sent to schools</a:t>
            </a:r>
          </a:p>
        </p:txBody>
      </p:sp>
      <p:cxnSp>
        <p:nvCxnSpPr>
          <p:cNvPr id="8" name="Straight Arrow Connector 7">
            <a:extLst>
              <a:ext uri="{FF2B5EF4-FFF2-40B4-BE49-F238E27FC236}">
                <a16:creationId xmlns:a16="http://schemas.microsoft.com/office/drawing/2014/main" id="{437D6AEA-6E6C-F3F8-A824-1C61A55C3B4B}"/>
              </a:ext>
            </a:extLst>
          </p:cNvPr>
          <p:cNvCxnSpPr/>
          <p:nvPr/>
        </p:nvCxnSpPr>
        <p:spPr>
          <a:xfrm flipH="1" flipV="1">
            <a:off x="2649192" y="4037912"/>
            <a:ext cx="1588" cy="8239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002C6B-3888-5AC7-107C-63742FA63716}"/>
              </a:ext>
            </a:extLst>
          </p:cNvPr>
          <p:cNvSpPr/>
          <p:nvPr/>
        </p:nvSpPr>
        <p:spPr>
          <a:xfrm>
            <a:off x="1470995" y="4850712"/>
            <a:ext cx="2327614" cy="9166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Candara" pitchFamily="34" charset="0"/>
            </a:endParaRPr>
          </a:p>
        </p:txBody>
      </p:sp>
      <p:sp>
        <p:nvSpPr>
          <p:cNvPr id="10" name="Rectangle 9">
            <a:extLst>
              <a:ext uri="{FF2B5EF4-FFF2-40B4-BE49-F238E27FC236}">
                <a16:creationId xmlns:a16="http://schemas.microsoft.com/office/drawing/2014/main" id="{86907490-0906-22C5-AC5B-A88D3C51461F}"/>
              </a:ext>
            </a:extLst>
          </p:cNvPr>
          <p:cNvSpPr/>
          <p:nvPr/>
        </p:nvSpPr>
        <p:spPr>
          <a:xfrm>
            <a:off x="8229601" y="1825625"/>
            <a:ext cx="3124198" cy="154042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Candara" pitchFamily="34" charset="0"/>
            </a:endParaRPr>
          </a:p>
        </p:txBody>
      </p:sp>
      <p:sp>
        <p:nvSpPr>
          <p:cNvPr id="11" name="Rectangle 10">
            <a:extLst>
              <a:ext uri="{FF2B5EF4-FFF2-40B4-BE49-F238E27FC236}">
                <a16:creationId xmlns:a16="http://schemas.microsoft.com/office/drawing/2014/main" id="{C5A21D21-96CF-E323-CB88-82BD6898A857}"/>
              </a:ext>
            </a:extLst>
          </p:cNvPr>
          <p:cNvSpPr/>
          <p:nvPr/>
        </p:nvSpPr>
        <p:spPr>
          <a:xfrm>
            <a:off x="4933746" y="1851925"/>
            <a:ext cx="2088665" cy="96678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Candara" pitchFamily="34" charset="0"/>
            </a:endParaRPr>
          </a:p>
        </p:txBody>
      </p:sp>
      <p:sp>
        <p:nvSpPr>
          <p:cNvPr id="12" name="Rectangle 11">
            <a:extLst>
              <a:ext uri="{FF2B5EF4-FFF2-40B4-BE49-F238E27FC236}">
                <a16:creationId xmlns:a16="http://schemas.microsoft.com/office/drawing/2014/main" id="{9AB2018C-D86E-7C85-2F1B-C2F8EE9B9697}"/>
              </a:ext>
            </a:extLst>
          </p:cNvPr>
          <p:cNvSpPr/>
          <p:nvPr/>
        </p:nvSpPr>
        <p:spPr>
          <a:xfrm>
            <a:off x="4775025" y="4905618"/>
            <a:ext cx="4555749" cy="124698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a:solidFill>
                <a:srgbClr val="FFFFFF"/>
              </a:solidFill>
              <a:latin typeface="Candara" pitchFamily="34" charset="0"/>
            </a:endParaRPr>
          </a:p>
        </p:txBody>
      </p:sp>
      <p:sp>
        <p:nvSpPr>
          <p:cNvPr id="13" name="TextBox 18">
            <a:extLst>
              <a:ext uri="{FF2B5EF4-FFF2-40B4-BE49-F238E27FC236}">
                <a16:creationId xmlns:a16="http://schemas.microsoft.com/office/drawing/2014/main" id="{554A2C5D-7690-09C3-81B9-DF5BBCE8056D}"/>
              </a:ext>
            </a:extLst>
          </p:cNvPr>
          <p:cNvSpPr txBox="1">
            <a:spLocks noChangeArrowheads="1"/>
          </p:cNvSpPr>
          <p:nvPr/>
        </p:nvSpPr>
        <p:spPr bwMode="auto">
          <a:xfrm>
            <a:off x="4712943" y="3507916"/>
            <a:ext cx="28158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accent1"/>
                </a:solidFill>
              </a:rPr>
              <a:t>January 31, 2026</a:t>
            </a:r>
            <a:endParaRPr lang="en-US" altLang="en-US" sz="2400" b="1" dirty="0"/>
          </a:p>
        </p:txBody>
      </p:sp>
      <p:sp>
        <p:nvSpPr>
          <p:cNvPr id="14" name="TextBox 25">
            <a:extLst>
              <a:ext uri="{FF2B5EF4-FFF2-40B4-BE49-F238E27FC236}">
                <a16:creationId xmlns:a16="http://schemas.microsoft.com/office/drawing/2014/main" id="{FE6D7386-C5A6-C1B3-D383-B9935EA98342}"/>
              </a:ext>
            </a:extLst>
          </p:cNvPr>
          <p:cNvSpPr txBox="1">
            <a:spLocks noChangeArrowheads="1"/>
          </p:cNvSpPr>
          <p:nvPr/>
        </p:nvSpPr>
        <p:spPr bwMode="auto">
          <a:xfrm>
            <a:off x="4674838" y="4101808"/>
            <a:ext cx="44028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accent1"/>
                </a:solidFill>
              </a:rPr>
              <a:t>January 26 through April 17</a:t>
            </a:r>
            <a:endParaRPr lang="en-US" altLang="en-US" sz="2400" b="1" dirty="0"/>
          </a:p>
        </p:txBody>
      </p:sp>
      <p:sp>
        <p:nvSpPr>
          <p:cNvPr id="15" name="TextBox 1">
            <a:extLst>
              <a:ext uri="{FF2B5EF4-FFF2-40B4-BE49-F238E27FC236}">
                <a16:creationId xmlns:a16="http://schemas.microsoft.com/office/drawing/2014/main" id="{29884C35-B391-A426-3659-F05ED8EEC3FA}"/>
              </a:ext>
            </a:extLst>
          </p:cNvPr>
          <p:cNvSpPr txBox="1">
            <a:spLocks noChangeArrowheads="1"/>
          </p:cNvSpPr>
          <p:nvPr/>
        </p:nvSpPr>
        <p:spPr bwMode="auto">
          <a:xfrm>
            <a:off x="1454264" y="4867721"/>
            <a:ext cx="23545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Registration opens </a:t>
            </a:r>
          </a:p>
        </p:txBody>
      </p:sp>
      <p:sp>
        <p:nvSpPr>
          <p:cNvPr id="16" name="TextBox 2">
            <a:extLst>
              <a:ext uri="{FF2B5EF4-FFF2-40B4-BE49-F238E27FC236}">
                <a16:creationId xmlns:a16="http://schemas.microsoft.com/office/drawing/2014/main" id="{0B395340-52FD-BA55-69BB-CB1E45155BA6}"/>
              </a:ext>
            </a:extLst>
          </p:cNvPr>
          <p:cNvSpPr txBox="1">
            <a:spLocks noChangeArrowheads="1"/>
          </p:cNvSpPr>
          <p:nvPr/>
        </p:nvSpPr>
        <p:spPr bwMode="auto">
          <a:xfrm>
            <a:off x="1732403" y="3478695"/>
            <a:ext cx="1804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accent1"/>
                </a:solidFill>
              </a:rPr>
              <a:t>May 2025</a:t>
            </a:r>
            <a:endParaRPr lang="en-US" altLang="en-US" sz="2400" b="1" dirty="0"/>
          </a:p>
        </p:txBody>
      </p:sp>
      <p:sp>
        <p:nvSpPr>
          <p:cNvPr id="17" name="TextBox 5">
            <a:extLst>
              <a:ext uri="{FF2B5EF4-FFF2-40B4-BE49-F238E27FC236}">
                <a16:creationId xmlns:a16="http://schemas.microsoft.com/office/drawing/2014/main" id="{1319051E-C5EB-4801-9313-3B048B50C7F3}"/>
              </a:ext>
            </a:extLst>
          </p:cNvPr>
          <p:cNvSpPr txBox="1">
            <a:spLocks noChangeArrowheads="1"/>
          </p:cNvSpPr>
          <p:nvPr/>
        </p:nvSpPr>
        <p:spPr bwMode="auto">
          <a:xfrm>
            <a:off x="4873800" y="4975573"/>
            <a:ext cx="42436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Choose dates to administer the survey and return them to Prevention Insights</a:t>
            </a:r>
          </a:p>
        </p:txBody>
      </p:sp>
      <p:sp>
        <p:nvSpPr>
          <p:cNvPr id="18" name="TextBox 7">
            <a:extLst>
              <a:ext uri="{FF2B5EF4-FFF2-40B4-BE49-F238E27FC236}">
                <a16:creationId xmlns:a16="http://schemas.microsoft.com/office/drawing/2014/main" id="{6B22DC9F-A6D2-F600-557D-A9AD853E73D9}"/>
              </a:ext>
            </a:extLst>
          </p:cNvPr>
          <p:cNvSpPr txBox="1">
            <a:spLocks noChangeArrowheads="1"/>
          </p:cNvSpPr>
          <p:nvPr/>
        </p:nvSpPr>
        <p:spPr bwMode="auto">
          <a:xfrm>
            <a:off x="4745630" y="1967884"/>
            <a:ext cx="24720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Registration closes</a:t>
            </a:r>
          </a:p>
        </p:txBody>
      </p:sp>
      <p:sp>
        <p:nvSpPr>
          <p:cNvPr id="19" name="TextBox 8">
            <a:extLst>
              <a:ext uri="{FF2B5EF4-FFF2-40B4-BE49-F238E27FC236}">
                <a16:creationId xmlns:a16="http://schemas.microsoft.com/office/drawing/2014/main" id="{2EFFA9B1-6B03-88A2-558F-D0927B7F9944}"/>
              </a:ext>
            </a:extLst>
          </p:cNvPr>
          <p:cNvSpPr txBox="1">
            <a:spLocks noChangeArrowheads="1"/>
          </p:cNvSpPr>
          <p:nvPr/>
        </p:nvSpPr>
        <p:spPr bwMode="auto">
          <a:xfrm>
            <a:off x="8282611" y="1965329"/>
            <a:ext cx="30181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t>Receive report of survey results from Prevention Insights</a:t>
            </a:r>
          </a:p>
        </p:txBody>
      </p:sp>
      <p:cxnSp>
        <p:nvCxnSpPr>
          <p:cNvPr id="24" name="Straight Arrow Connector 23">
            <a:extLst>
              <a:ext uri="{FF2B5EF4-FFF2-40B4-BE49-F238E27FC236}">
                <a16:creationId xmlns:a16="http://schemas.microsoft.com/office/drawing/2014/main" id="{DC4E6969-FB80-3282-CC52-ED323C737D11}"/>
              </a:ext>
            </a:extLst>
          </p:cNvPr>
          <p:cNvCxnSpPr>
            <a:cxnSpLocks/>
          </p:cNvCxnSpPr>
          <p:nvPr/>
        </p:nvCxnSpPr>
        <p:spPr>
          <a:xfrm>
            <a:off x="5825367" y="2843453"/>
            <a:ext cx="0" cy="664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641B90-238C-346D-0D74-D91C1879B41C}"/>
              </a:ext>
            </a:extLst>
          </p:cNvPr>
          <p:cNvCxnSpPr/>
          <p:nvPr/>
        </p:nvCxnSpPr>
        <p:spPr>
          <a:xfrm flipH="1">
            <a:off x="10830340" y="3429000"/>
            <a:ext cx="0" cy="482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18">
            <a:extLst>
              <a:ext uri="{FF2B5EF4-FFF2-40B4-BE49-F238E27FC236}">
                <a16:creationId xmlns:a16="http://schemas.microsoft.com/office/drawing/2014/main" id="{93B62F97-2E15-13D3-5A9B-C920E08F67CA}"/>
              </a:ext>
            </a:extLst>
          </p:cNvPr>
          <p:cNvSpPr txBox="1">
            <a:spLocks noChangeArrowheads="1"/>
          </p:cNvSpPr>
          <p:nvPr/>
        </p:nvSpPr>
        <p:spPr bwMode="auto">
          <a:xfrm>
            <a:off x="9304824" y="4071135"/>
            <a:ext cx="19605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chemeClr val="accent1"/>
                </a:solidFill>
              </a:rPr>
              <a:t>August 31</a:t>
            </a:r>
            <a:endParaRPr lang="en-US" altLang="en-US" sz="2400" b="1" dirty="0"/>
          </a:p>
        </p:txBody>
      </p:sp>
      <p:cxnSp>
        <p:nvCxnSpPr>
          <p:cNvPr id="38" name="Straight Arrow Connector 37">
            <a:extLst>
              <a:ext uri="{FF2B5EF4-FFF2-40B4-BE49-F238E27FC236}">
                <a16:creationId xmlns:a16="http://schemas.microsoft.com/office/drawing/2014/main" id="{DDB4C920-D006-D04D-566E-CAC6354848ED}"/>
              </a:ext>
            </a:extLst>
          </p:cNvPr>
          <p:cNvCxnSpPr>
            <a:cxnSpLocks/>
          </p:cNvCxnSpPr>
          <p:nvPr/>
        </p:nvCxnSpPr>
        <p:spPr>
          <a:xfrm flipH="1" flipV="1">
            <a:off x="7022411" y="4563473"/>
            <a:ext cx="8421" cy="3288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7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BA2EC-34A1-6D9A-4B46-711D470763FC}"/>
              </a:ext>
            </a:extLst>
          </p:cNvPr>
          <p:cNvSpPr>
            <a:spLocks noGrp="1"/>
          </p:cNvSpPr>
          <p:nvPr>
            <p:ph idx="1"/>
          </p:nvPr>
        </p:nvSpPr>
        <p:spPr/>
        <p:txBody>
          <a:bodyPr>
            <a:normAutofit/>
          </a:bodyPr>
          <a:lstStyle/>
          <a:p>
            <a:pPr marL="0" indent="0" algn="ctr">
              <a:buNone/>
            </a:pPr>
            <a:endParaRPr lang="en-US" sz="5400" b="1" dirty="0">
              <a:solidFill>
                <a:schemeClr val="bg1">
                  <a:lumMod val="95000"/>
                </a:schemeClr>
              </a:solidFill>
              <a:latin typeface="Amasis MT Pro Black" panose="02040A04050005020304" pitchFamily="18" charset="0"/>
            </a:endParaRPr>
          </a:p>
          <a:p>
            <a:pPr marL="0" indent="0" algn="ctr">
              <a:buNone/>
            </a:pPr>
            <a:r>
              <a:rPr lang="en-US" sz="5400" b="1" dirty="0">
                <a:solidFill>
                  <a:schemeClr val="bg1">
                    <a:lumMod val="95000"/>
                  </a:schemeClr>
                </a:solidFill>
                <a:latin typeface="Amasis MT Pro Black" panose="02040A04050005020304" pitchFamily="18" charset="0"/>
              </a:rPr>
              <a:t>Frequently Asked Questions</a:t>
            </a:r>
            <a:endParaRPr lang="en-US" sz="5400" dirty="0">
              <a:solidFill>
                <a:schemeClr val="bg1">
                  <a:lumMod val="95000"/>
                </a:schemeClr>
              </a:solidFill>
              <a:latin typeface="Amasis MT Pro Black" panose="02040A04050005020304" pitchFamily="18" charset="0"/>
            </a:endParaRPr>
          </a:p>
        </p:txBody>
      </p:sp>
    </p:spTree>
    <p:extLst>
      <p:ext uri="{BB962C8B-B14F-4D97-AF65-F5344CB8AC3E}">
        <p14:creationId xmlns:p14="http://schemas.microsoft.com/office/powerpoint/2010/main" val="8213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C-6E55-FE49-3D85-5737AF6AF374}"/>
              </a:ext>
            </a:extLst>
          </p:cNvPr>
          <p:cNvSpPr>
            <a:spLocks noGrp="1"/>
          </p:cNvSpPr>
          <p:nvPr>
            <p:ph type="title"/>
          </p:nvPr>
        </p:nvSpPr>
        <p:spPr/>
        <p:txBody>
          <a:bodyPr>
            <a:normAutofit/>
          </a:bodyPr>
          <a:lstStyle/>
          <a:p>
            <a:r>
              <a:rPr lang="en-US" dirty="0">
                <a:solidFill>
                  <a:schemeClr val="accent4">
                    <a:lumMod val="40000"/>
                    <a:lumOff val="60000"/>
                  </a:schemeClr>
                </a:solidFill>
                <a:cs typeface="Times New Roman" panose="02020603050405020304" pitchFamily="18" charset="0"/>
              </a:rPr>
              <a:t>Is the survey really anonymous?</a:t>
            </a:r>
            <a:endParaRPr lang="en-US"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F7BABD01-48E3-50E1-ED86-C4C8B0E0D068}"/>
              </a:ext>
            </a:extLst>
          </p:cNvPr>
          <p:cNvSpPr>
            <a:spLocks noGrp="1"/>
          </p:cNvSpPr>
          <p:nvPr>
            <p:ph idx="1"/>
          </p:nvPr>
        </p:nvSpPr>
        <p:spPr>
          <a:xfrm>
            <a:off x="838200" y="1690688"/>
            <a:ext cx="10515600" cy="4534401"/>
          </a:xfrm>
        </p:spPr>
        <p:txBody>
          <a:bodyPr/>
          <a:lstStyle/>
          <a:p>
            <a:r>
              <a:rPr lang="en-US" dirty="0">
                <a:solidFill>
                  <a:schemeClr val="bg1">
                    <a:lumMod val="95000"/>
                  </a:schemeClr>
                </a:solidFill>
              </a:rPr>
              <a:t>No identifying questions (name, email)</a:t>
            </a:r>
          </a:p>
          <a:p>
            <a:r>
              <a:rPr lang="en-US" dirty="0">
                <a:solidFill>
                  <a:schemeClr val="bg1">
                    <a:lumMod val="95000"/>
                  </a:schemeClr>
                </a:solidFill>
              </a:rPr>
              <a:t>IP addresses NOT collected </a:t>
            </a:r>
          </a:p>
          <a:p>
            <a:r>
              <a:rPr lang="en-US" dirty="0">
                <a:solidFill>
                  <a:schemeClr val="bg1">
                    <a:lumMod val="95000"/>
                  </a:schemeClr>
                </a:solidFill>
              </a:rPr>
              <a:t>School reports stratified by grade and gender when there are a sufficient number of respondents to ensure anonymity.</a:t>
            </a:r>
          </a:p>
          <a:p>
            <a:r>
              <a:rPr lang="en-US" dirty="0">
                <a:solidFill>
                  <a:schemeClr val="bg1">
                    <a:lumMod val="95000"/>
                  </a:schemeClr>
                </a:solidFill>
              </a:rPr>
              <a:t>If students are concerned about using a school-issued device, refer to your corporation’s policy on student device monitoring.</a:t>
            </a:r>
          </a:p>
          <a:p>
            <a:endParaRPr lang="en-US" dirty="0">
              <a:solidFill>
                <a:schemeClr val="bg1">
                  <a:lumMod val="95000"/>
                </a:schemeClr>
              </a:solidFill>
            </a:endParaRPr>
          </a:p>
        </p:txBody>
      </p:sp>
    </p:spTree>
    <p:extLst>
      <p:ext uri="{BB962C8B-B14F-4D97-AF65-F5344CB8AC3E}">
        <p14:creationId xmlns:p14="http://schemas.microsoft.com/office/powerpoint/2010/main" val="126059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C-6E55-FE49-3D85-5737AF6AF374}"/>
              </a:ext>
            </a:extLst>
          </p:cNvPr>
          <p:cNvSpPr>
            <a:spLocks noGrp="1"/>
          </p:cNvSpPr>
          <p:nvPr>
            <p:ph type="title"/>
          </p:nvPr>
        </p:nvSpPr>
        <p:spPr/>
        <p:txBody>
          <a:bodyPr>
            <a:normAutofit/>
          </a:bodyPr>
          <a:lstStyle/>
          <a:p>
            <a:r>
              <a:rPr lang="en-US" dirty="0">
                <a:solidFill>
                  <a:schemeClr val="accent4">
                    <a:lumMod val="40000"/>
                    <a:lumOff val="60000"/>
                  </a:schemeClr>
                </a:solidFill>
                <a:effectLst/>
                <a:ea typeface="Times New Roman" panose="02020603050405020304" pitchFamily="18" charset="0"/>
                <a:cs typeface="Times New Roman" panose="02020603050405020304" pitchFamily="18" charset="0"/>
              </a:rPr>
              <a:t>What </a:t>
            </a:r>
            <a:r>
              <a:rPr lang="en-US" dirty="0">
                <a:solidFill>
                  <a:schemeClr val="accent4">
                    <a:lumMod val="40000"/>
                    <a:lumOff val="60000"/>
                  </a:schemeClr>
                </a:solidFill>
                <a:ea typeface="Times New Roman" panose="02020603050405020304" pitchFamily="18" charset="0"/>
                <a:cs typeface="Times New Roman" panose="02020603050405020304" pitchFamily="18" charset="0"/>
              </a:rPr>
              <a:t>if parents are telling us they don’t want their kids to participate</a:t>
            </a:r>
            <a:r>
              <a:rPr lang="en-US" dirty="0">
                <a:solidFill>
                  <a:schemeClr val="accent4">
                    <a:lumMod val="40000"/>
                    <a:lumOff val="60000"/>
                  </a:schemeClr>
                </a:solidFill>
                <a:effectLst/>
                <a:ea typeface="Times New Roman" panose="02020603050405020304" pitchFamily="18" charset="0"/>
                <a:cs typeface="Times New Roman" panose="02020603050405020304" pitchFamily="18" charset="0"/>
              </a:rPr>
              <a:t>? </a:t>
            </a:r>
            <a:endParaRPr lang="en-US"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F7BABD01-48E3-50E1-ED86-C4C8B0E0D068}"/>
              </a:ext>
            </a:extLst>
          </p:cNvPr>
          <p:cNvSpPr>
            <a:spLocks noGrp="1"/>
          </p:cNvSpPr>
          <p:nvPr>
            <p:ph idx="1"/>
          </p:nvPr>
        </p:nvSpPr>
        <p:spPr/>
        <p:txBody>
          <a:bodyPr/>
          <a:lstStyle/>
          <a:p>
            <a:r>
              <a:rPr lang="en-US" dirty="0">
                <a:solidFill>
                  <a:schemeClr val="bg1">
                    <a:lumMod val="95000"/>
                  </a:schemeClr>
                </a:solidFill>
              </a:rPr>
              <a:t>Any parent can opt their child out</a:t>
            </a:r>
          </a:p>
          <a:p>
            <a:r>
              <a:rPr lang="en-US" dirty="0">
                <a:solidFill>
                  <a:schemeClr val="bg1">
                    <a:lumMod val="95000"/>
                  </a:schemeClr>
                </a:solidFill>
              </a:rPr>
              <a:t>Easy given new consent guidelines</a:t>
            </a:r>
          </a:p>
          <a:p>
            <a:r>
              <a:rPr lang="en-US" dirty="0">
                <a:solidFill>
                  <a:schemeClr val="bg1">
                    <a:lumMod val="95000"/>
                  </a:schemeClr>
                </a:solidFill>
              </a:rPr>
              <a:t>Transparency = clear deadlines, preview survey tool</a:t>
            </a:r>
          </a:p>
          <a:p>
            <a:r>
              <a:rPr lang="en-US" dirty="0">
                <a:solidFill>
                  <a:schemeClr val="bg1">
                    <a:lumMod val="95000"/>
                  </a:schemeClr>
                </a:solidFill>
              </a:rPr>
              <a:t>Identify someone parents can contact with questions and concerns</a:t>
            </a:r>
          </a:p>
          <a:p>
            <a:r>
              <a:rPr lang="en-US" dirty="0">
                <a:solidFill>
                  <a:schemeClr val="bg1">
                    <a:lumMod val="95000"/>
                  </a:schemeClr>
                </a:solidFill>
              </a:rPr>
              <a:t>Contact Prevention Insights for back-up</a:t>
            </a:r>
          </a:p>
        </p:txBody>
      </p:sp>
    </p:spTree>
    <p:extLst>
      <p:ext uri="{BB962C8B-B14F-4D97-AF65-F5344CB8AC3E}">
        <p14:creationId xmlns:p14="http://schemas.microsoft.com/office/powerpoint/2010/main" val="574344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71AE-1D08-EB28-0C7D-9232A945DFB5}"/>
              </a:ext>
            </a:extLst>
          </p:cNvPr>
          <p:cNvSpPr>
            <a:spLocks noGrp="1"/>
          </p:cNvSpPr>
          <p:nvPr>
            <p:ph type="title"/>
          </p:nvPr>
        </p:nvSpPr>
        <p:spPr/>
        <p:txBody>
          <a:bodyPr/>
          <a:lstStyle/>
          <a:p>
            <a:r>
              <a:rPr lang="en-US" dirty="0"/>
              <a:t>What is the Indiana Youth Survey (INYS)?</a:t>
            </a:r>
          </a:p>
        </p:txBody>
      </p:sp>
      <p:sp>
        <p:nvSpPr>
          <p:cNvPr id="3" name="Content Placeholder 2">
            <a:extLst>
              <a:ext uri="{FF2B5EF4-FFF2-40B4-BE49-F238E27FC236}">
                <a16:creationId xmlns:a16="http://schemas.microsoft.com/office/drawing/2014/main" id="{9EFEEFD5-7E0D-01AC-C824-BCE201DA2D5D}"/>
              </a:ext>
            </a:extLst>
          </p:cNvPr>
          <p:cNvSpPr>
            <a:spLocks noGrp="1"/>
          </p:cNvSpPr>
          <p:nvPr>
            <p:ph idx="1"/>
          </p:nvPr>
        </p:nvSpPr>
        <p:spPr/>
        <p:txBody>
          <a:bodyPr>
            <a:normAutofit/>
          </a:bodyPr>
          <a:lstStyle/>
          <a:p>
            <a:pPr eaLnBrk="1" hangingPunct="1"/>
            <a:r>
              <a:rPr lang="en-US" altLang="en-US" dirty="0"/>
              <a:t>A </a:t>
            </a:r>
            <a:r>
              <a:rPr lang="en-US" altLang="en-US" b="1" dirty="0"/>
              <a:t>self‐reported</a:t>
            </a:r>
            <a:r>
              <a:rPr lang="en-US" altLang="en-US" dirty="0"/>
              <a:t> adolescent survey administered in Indiana schools. </a:t>
            </a:r>
          </a:p>
          <a:p>
            <a:pPr eaLnBrk="1" hangingPunct="1"/>
            <a:r>
              <a:rPr lang="en-US" altLang="en-US" dirty="0"/>
              <a:t>Funded by the Division of Mental Health and Addiction in the spring of every other year (even years)</a:t>
            </a:r>
          </a:p>
          <a:p>
            <a:pPr eaLnBrk="1" hangingPunct="1"/>
            <a:r>
              <a:rPr lang="en-US" altLang="en-US" dirty="0"/>
              <a:t>Ask students questions about their…</a:t>
            </a:r>
          </a:p>
          <a:p>
            <a:pPr marL="1038225" lvl="2" indent="-457200" eaLnBrk="1" hangingPunct="1">
              <a:buFont typeface="Candara" panose="020E0502030303020204" pitchFamily="34" charset="0"/>
              <a:buAutoNum type="arabicPeriod"/>
            </a:pPr>
            <a:r>
              <a:rPr lang="en-US" altLang="en-US" sz="2800" dirty="0"/>
              <a:t>Alcohol, tobacco, and other drug use</a:t>
            </a:r>
          </a:p>
          <a:p>
            <a:pPr marL="1038225" lvl="2" indent="-457200" eaLnBrk="1" hangingPunct="1">
              <a:buFont typeface="Candara" panose="020E0502030303020204" pitchFamily="34" charset="0"/>
              <a:buAutoNum type="arabicPeriod"/>
            </a:pPr>
            <a:r>
              <a:rPr lang="en-US" altLang="en-US" sz="2800" dirty="0"/>
              <a:t>Mental health</a:t>
            </a:r>
          </a:p>
          <a:p>
            <a:pPr marL="1038225" lvl="2" indent="-457200" eaLnBrk="1" hangingPunct="1">
              <a:buFont typeface="Candara" panose="020E0502030303020204" pitchFamily="34" charset="0"/>
              <a:buAutoNum type="arabicPeriod"/>
            </a:pPr>
            <a:r>
              <a:rPr lang="en-US" altLang="en-US" sz="2800" dirty="0"/>
              <a:t>Individual beliefs about drug use and antisocial behavior</a:t>
            </a:r>
          </a:p>
          <a:p>
            <a:pPr marL="1038225" lvl="2" indent="-457200" eaLnBrk="1" hangingPunct="1">
              <a:buFont typeface="Candara" panose="020E0502030303020204" pitchFamily="34" charset="0"/>
              <a:buAutoNum type="arabicPeriod"/>
            </a:pPr>
            <a:r>
              <a:rPr lang="en-US" altLang="en-US" sz="2800" dirty="0"/>
              <a:t>Family, peers, school, and community environment</a:t>
            </a:r>
          </a:p>
          <a:p>
            <a:pPr marL="1038225" lvl="2" indent="-457200" eaLnBrk="1" hangingPunct="1">
              <a:buFont typeface="Candara" panose="020E0502030303020204" pitchFamily="34" charset="0"/>
              <a:buAutoNum type="arabicPeriod"/>
            </a:pPr>
            <a:r>
              <a:rPr lang="en-US" altLang="en-US" sz="2800" dirty="0"/>
              <a:t>Gambling behaviors</a:t>
            </a:r>
          </a:p>
          <a:p>
            <a:endParaRPr lang="en-US" dirty="0"/>
          </a:p>
        </p:txBody>
      </p:sp>
    </p:spTree>
    <p:extLst>
      <p:ext uri="{BB962C8B-B14F-4D97-AF65-F5344CB8AC3E}">
        <p14:creationId xmlns:p14="http://schemas.microsoft.com/office/powerpoint/2010/main" val="49220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C-6E55-FE49-3D85-5737AF6AF374}"/>
              </a:ext>
            </a:extLst>
          </p:cNvPr>
          <p:cNvSpPr>
            <a:spLocks noGrp="1"/>
          </p:cNvSpPr>
          <p:nvPr>
            <p:ph type="title"/>
          </p:nvPr>
        </p:nvSpPr>
        <p:spPr/>
        <p:txBody>
          <a:bodyPr>
            <a:normAutofit/>
          </a:bodyPr>
          <a:lstStyle/>
          <a:p>
            <a:r>
              <a:rPr lang="en-US" dirty="0">
                <a:solidFill>
                  <a:schemeClr val="accent4">
                    <a:lumMod val="40000"/>
                    <a:lumOff val="60000"/>
                  </a:schemeClr>
                </a:solidFill>
                <a:effectLst/>
                <a:ea typeface="Times New Roman" panose="02020603050405020304" pitchFamily="18" charset="0"/>
                <a:cs typeface="Times New Roman" panose="02020603050405020304" pitchFamily="18" charset="0"/>
              </a:rPr>
              <a:t>Will INYS </a:t>
            </a:r>
            <a:r>
              <a:rPr lang="en-US" dirty="0">
                <a:solidFill>
                  <a:schemeClr val="accent4">
                    <a:lumMod val="40000"/>
                    <a:lumOff val="60000"/>
                  </a:schemeClr>
                </a:solidFill>
                <a:ea typeface="Times New Roman" panose="02020603050405020304" pitchFamily="18" charset="0"/>
                <a:cs typeface="Times New Roman" panose="02020603050405020304" pitchFamily="18" charset="0"/>
              </a:rPr>
              <a:t>results make our school or community look bad?</a:t>
            </a:r>
            <a:endParaRPr lang="en-US"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F7BABD01-48E3-50E1-ED86-C4C8B0E0D068}"/>
              </a:ext>
            </a:extLst>
          </p:cNvPr>
          <p:cNvSpPr>
            <a:spLocks noGrp="1"/>
          </p:cNvSpPr>
          <p:nvPr>
            <p:ph idx="1"/>
          </p:nvPr>
        </p:nvSpPr>
        <p:spPr>
          <a:xfrm>
            <a:off x="838199" y="1825625"/>
            <a:ext cx="10904621" cy="4667250"/>
          </a:xfrm>
        </p:spPr>
        <p:txBody>
          <a:bodyPr>
            <a:normAutofit/>
          </a:bodyPr>
          <a:lstStyle/>
          <a:p>
            <a:r>
              <a:rPr lang="en-US" dirty="0">
                <a:solidFill>
                  <a:schemeClr val="bg1">
                    <a:lumMod val="95000"/>
                  </a:schemeClr>
                </a:solidFill>
              </a:rPr>
              <a:t>Corporations receive their survey report and choose whether to share </a:t>
            </a:r>
          </a:p>
          <a:p>
            <a:r>
              <a:rPr lang="en-US" dirty="0">
                <a:solidFill>
                  <a:schemeClr val="bg1">
                    <a:lumMod val="95000"/>
                  </a:schemeClr>
                </a:solidFill>
              </a:rPr>
              <a:t>Comparing local results with state- and region-level results can reflect positives </a:t>
            </a:r>
            <a:r>
              <a:rPr lang="en-US" u="sng" dirty="0">
                <a:solidFill>
                  <a:schemeClr val="bg1">
                    <a:lumMod val="95000"/>
                  </a:schemeClr>
                </a:solidFill>
              </a:rPr>
              <a:t>and</a:t>
            </a:r>
            <a:r>
              <a:rPr lang="en-US" dirty="0">
                <a:solidFill>
                  <a:schemeClr val="bg1">
                    <a:lumMod val="95000"/>
                  </a:schemeClr>
                </a:solidFill>
              </a:rPr>
              <a:t> negatives</a:t>
            </a:r>
          </a:p>
        </p:txBody>
      </p:sp>
    </p:spTree>
    <p:extLst>
      <p:ext uri="{BB962C8B-B14F-4D97-AF65-F5344CB8AC3E}">
        <p14:creationId xmlns:p14="http://schemas.microsoft.com/office/powerpoint/2010/main" val="362509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C-6E55-FE49-3D85-5737AF6AF374}"/>
              </a:ext>
            </a:extLst>
          </p:cNvPr>
          <p:cNvSpPr>
            <a:spLocks noGrp="1"/>
          </p:cNvSpPr>
          <p:nvPr>
            <p:ph type="title"/>
          </p:nvPr>
        </p:nvSpPr>
        <p:spPr/>
        <p:txBody>
          <a:bodyPr>
            <a:normAutofit/>
          </a:bodyPr>
          <a:lstStyle/>
          <a:p>
            <a:r>
              <a:rPr lang="en-US" dirty="0">
                <a:solidFill>
                  <a:schemeClr val="accent4">
                    <a:lumMod val="40000"/>
                    <a:lumOff val="60000"/>
                  </a:schemeClr>
                </a:solidFill>
                <a:effectLst/>
                <a:ea typeface="Times New Roman" panose="02020603050405020304" pitchFamily="18" charset="0"/>
                <a:cs typeface="Times New Roman" panose="02020603050405020304" pitchFamily="18" charset="0"/>
              </a:rPr>
              <a:t>What </a:t>
            </a:r>
            <a:r>
              <a:rPr lang="en-US" dirty="0">
                <a:solidFill>
                  <a:schemeClr val="accent4">
                    <a:lumMod val="40000"/>
                    <a:lumOff val="60000"/>
                  </a:schemeClr>
                </a:solidFill>
                <a:ea typeface="Times New Roman" panose="02020603050405020304" pitchFamily="18" charset="0"/>
                <a:cs typeface="Times New Roman" panose="02020603050405020304" pitchFamily="18" charset="0"/>
              </a:rPr>
              <a:t>if our local school administrators just “don’t want to know”?</a:t>
            </a:r>
            <a:endParaRPr lang="en-US"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F7BABD01-48E3-50E1-ED86-C4C8B0E0D068}"/>
              </a:ext>
            </a:extLst>
          </p:cNvPr>
          <p:cNvSpPr>
            <a:spLocks noGrp="1"/>
          </p:cNvSpPr>
          <p:nvPr>
            <p:ph idx="1"/>
          </p:nvPr>
        </p:nvSpPr>
        <p:spPr>
          <a:xfrm>
            <a:off x="838200" y="1825625"/>
            <a:ext cx="10515600" cy="4667250"/>
          </a:xfrm>
        </p:spPr>
        <p:txBody>
          <a:bodyPr>
            <a:normAutofit/>
          </a:bodyPr>
          <a:lstStyle/>
          <a:p>
            <a:r>
              <a:rPr lang="en-US" dirty="0">
                <a:solidFill>
                  <a:schemeClr val="bg1">
                    <a:lumMod val="95000"/>
                  </a:schemeClr>
                </a:solidFill>
              </a:rPr>
              <a:t>Remind them that:</a:t>
            </a:r>
          </a:p>
          <a:p>
            <a:pPr lvl="1"/>
            <a:r>
              <a:rPr lang="en-US" sz="2800" dirty="0">
                <a:solidFill>
                  <a:schemeClr val="bg1">
                    <a:lumMod val="95000"/>
                  </a:schemeClr>
                </a:solidFill>
              </a:rPr>
              <a:t>Most surveyed behaviors happen </a:t>
            </a:r>
            <a:r>
              <a:rPr lang="en-US" sz="2800" u="sng" dirty="0">
                <a:solidFill>
                  <a:schemeClr val="bg1">
                    <a:lumMod val="95000"/>
                  </a:schemeClr>
                </a:solidFill>
              </a:rPr>
              <a:t>outside</a:t>
            </a:r>
            <a:r>
              <a:rPr lang="en-US" sz="2800" dirty="0">
                <a:solidFill>
                  <a:schemeClr val="bg1">
                    <a:lumMod val="95000"/>
                  </a:schemeClr>
                </a:solidFill>
              </a:rPr>
              <a:t> of school</a:t>
            </a:r>
          </a:p>
          <a:p>
            <a:pPr lvl="1"/>
            <a:r>
              <a:rPr lang="en-US" sz="2800" dirty="0">
                <a:solidFill>
                  <a:schemeClr val="bg1">
                    <a:lumMod val="95000"/>
                  </a:schemeClr>
                </a:solidFill>
              </a:rPr>
              <a:t>Peer, family, and community challenges impact learning and academic success. </a:t>
            </a:r>
          </a:p>
          <a:p>
            <a:pPr lvl="1"/>
            <a:r>
              <a:rPr lang="en-US" sz="2800" dirty="0">
                <a:solidFill>
                  <a:schemeClr val="bg1">
                    <a:lumMod val="95000"/>
                  </a:schemeClr>
                </a:solidFill>
              </a:rPr>
              <a:t>Schools that “know” this can advocate for supportive services and policies </a:t>
            </a:r>
          </a:p>
        </p:txBody>
      </p:sp>
    </p:spTree>
    <p:extLst>
      <p:ext uri="{BB962C8B-B14F-4D97-AF65-F5344CB8AC3E}">
        <p14:creationId xmlns:p14="http://schemas.microsoft.com/office/powerpoint/2010/main" val="376009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653D-7DD9-6A86-34BC-146AFA6DBE90}"/>
              </a:ext>
            </a:extLst>
          </p:cNvPr>
          <p:cNvSpPr>
            <a:spLocks noGrp="1"/>
          </p:cNvSpPr>
          <p:nvPr>
            <p:ph type="title"/>
          </p:nvPr>
        </p:nvSpPr>
        <p:spPr/>
        <p:txBody>
          <a:bodyPr>
            <a:normAutofit/>
          </a:bodyPr>
          <a:lstStyle/>
          <a:p>
            <a:r>
              <a:rPr lang="en-US" dirty="0">
                <a:solidFill>
                  <a:schemeClr val="accent4">
                    <a:lumMod val="40000"/>
                    <a:lumOff val="60000"/>
                  </a:schemeClr>
                </a:solidFill>
                <a:cs typeface="Times New Roman" panose="02020603050405020304" pitchFamily="18" charset="0"/>
              </a:rPr>
              <a:t>How can I advocate for INYS participation?</a:t>
            </a:r>
            <a:endParaRPr lang="en-US" dirty="0">
              <a:solidFill>
                <a:schemeClr val="accent4">
                  <a:lumMod val="40000"/>
                  <a:lumOff val="60000"/>
                </a:schemeClr>
              </a:solidFill>
            </a:endParaRPr>
          </a:p>
        </p:txBody>
      </p:sp>
      <p:sp>
        <p:nvSpPr>
          <p:cNvPr id="6" name="Content Placeholder 5">
            <a:extLst>
              <a:ext uri="{FF2B5EF4-FFF2-40B4-BE49-F238E27FC236}">
                <a16:creationId xmlns:a16="http://schemas.microsoft.com/office/drawing/2014/main" id="{F0B08382-B302-7E32-DE66-2F4F292C217E}"/>
              </a:ext>
            </a:extLst>
          </p:cNvPr>
          <p:cNvSpPr>
            <a:spLocks noGrp="1"/>
          </p:cNvSpPr>
          <p:nvPr>
            <p:ph idx="1"/>
          </p:nvPr>
        </p:nvSpPr>
        <p:spPr/>
        <p:txBody>
          <a:bodyPr>
            <a:normAutofit/>
          </a:bodyPr>
          <a:lstStyle/>
          <a:p>
            <a:r>
              <a:rPr lang="en-US" dirty="0">
                <a:solidFill>
                  <a:schemeClr val="bg1">
                    <a:lumMod val="95000"/>
                  </a:schemeClr>
                </a:solidFill>
              </a:rPr>
              <a:t>Know if your school has registered</a:t>
            </a:r>
          </a:p>
          <a:p>
            <a:r>
              <a:rPr lang="en-US" dirty="0">
                <a:solidFill>
                  <a:schemeClr val="bg1">
                    <a:lumMod val="95000"/>
                  </a:schemeClr>
                </a:solidFill>
              </a:rPr>
              <a:t>Identify your best contact at the school</a:t>
            </a:r>
          </a:p>
          <a:p>
            <a:r>
              <a:rPr lang="en-US" dirty="0">
                <a:solidFill>
                  <a:schemeClr val="bg1">
                    <a:lumMod val="95000"/>
                  </a:schemeClr>
                </a:solidFill>
              </a:rPr>
              <a:t>Seek partners to encourage school’s participation</a:t>
            </a:r>
          </a:p>
          <a:p>
            <a:r>
              <a:rPr lang="en-US" dirty="0">
                <a:solidFill>
                  <a:schemeClr val="bg1">
                    <a:lumMod val="95000"/>
                  </a:schemeClr>
                </a:solidFill>
              </a:rPr>
              <a:t>Understand and be able to discuss the benefits of INYS participation </a:t>
            </a:r>
          </a:p>
          <a:p>
            <a:r>
              <a:rPr lang="en-US" dirty="0">
                <a:solidFill>
                  <a:schemeClr val="bg1">
                    <a:lumMod val="95000"/>
                  </a:schemeClr>
                </a:solidFill>
              </a:rPr>
              <a:t>Communicate what you will do to support (e.g. assist with administering, interpreting results).</a:t>
            </a:r>
          </a:p>
          <a:p>
            <a:r>
              <a:rPr lang="en-US" dirty="0">
                <a:solidFill>
                  <a:schemeClr val="bg1">
                    <a:lumMod val="95000"/>
                  </a:schemeClr>
                </a:solidFill>
              </a:rPr>
              <a:t>Contact Prevention Insights</a:t>
            </a:r>
          </a:p>
          <a:p>
            <a:endParaRPr lang="en-US" dirty="0">
              <a:solidFill>
                <a:schemeClr val="bg1">
                  <a:lumMod val="95000"/>
                </a:schemeClr>
              </a:solidFill>
            </a:endParaRPr>
          </a:p>
        </p:txBody>
      </p:sp>
    </p:spTree>
    <p:extLst>
      <p:ext uri="{BB962C8B-B14F-4D97-AF65-F5344CB8AC3E}">
        <p14:creationId xmlns:p14="http://schemas.microsoft.com/office/powerpoint/2010/main" val="174643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653D-7DD9-6A86-34BC-146AFA6DBE90}"/>
              </a:ext>
            </a:extLst>
          </p:cNvPr>
          <p:cNvSpPr>
            <a:spLocks noGrp="1"/>
          </p:cNvSpPr>
          <p:nvPr>
            <p:ph type="title"/>
          </p:nvPr>
        </p:nvSpPr>
        <p:spPr/>
        <p:txBody>
          <a:bodyPr>
            <a:normAutofit/>
          </a:bodyPr>
          <a:lstStyle/>
          <a:p>
            <a:r>
              <a:rPr lang="en-US" dirty="0">
                <a:solidFill>
                  <a:schemeClr val="accent4">
                    <a:lumMod val="40000"/>
                    <a:lumOff val="60000"/>
                  </a:schemeClr>
                </a:solidFill>
                <a:cs typeface="Times New Roman" panose="02020603050405020304" pitchFamily="18" charset="0"/>
              </a:rPr>
              <a:t>Who can help me advocate for INYS participation? </a:t>
            </a:r>
            <a:endParaRPr lang="en-US" dirty="0">
              <a:solidFill>
                <a:schemeClr val="accent4">
                  <a:lumMod val="40000"/>
                  <a:lumOff val="60000"/>
                </a:schemeClr>
              </a:solidFill>
            </a:endParaRPr>
          </a:p>
        </p:txBody>
      </p:sp>
      <p:sp>
        <p:nvSpPr>
          <p:cNvPr id="6" name="Content Placeholder 5">
            <a:extLst>
              <a:ext uri="{FF2B5EF4-FFF2-40B4-BE49-F238E27FC236}">
                <a16:creationId xmlns:a16="http://schemas.microsoft.com/office/drawing/2014/main" id="{F0B08382-B302-7E32-DE66-2F4F292C217E}"/>
              </a:ext>
            </a:extLst>
          </p:cNvPr>
          <p:cNvSpPr>
            <a:spLocks noGrp="1"/>
          </p:cNvSpPr>
          <p:nvPr>
            <p:ph idx="1"/>
          </p:nvPr>
        </p:nvSpPr>
        <p:spPr>
          <a:xfrm>
            <a:off x="838200" y="1825624"/>
            <a:ext cx="10515600" cy="5032375"/>
          </a:xfrm>
        </p:spPr>
        <p:txBody>
          <a:bodyPr>
            <a:normAutofit/>
          </a:bodyPr>
          <a:lstStyle/>
          <a:p>
            <a:r>
              <a:rPr lang="en-US" dirty="0">
                <a:solidFill>
                  <a:schemeClr val="bg1">
                    <a:lumMod val="95000"/>
                  </a:schemeClr>
                </a:solidFill>
              </a:rPr>
              <a:t>Local Coordinating Council (LCC) or drug free coalition</a:t>
            </a:r>
          </a:p>
          <a:p>
            <a:r>
              <a:rPr lang="en-US" dirty="0">
                <a:solidFill>
                  <a:schemeClr val="bg1">
                    <a:lumMod val="95000"/>
                  </a:schemeClr>
                </a:solidFill>
              </a:rPr>
              <a:t>DMHA prevention grantee(s) in your county or region</a:t>
            </a:r>
          </a:p>
          <a:p>
            <a:r>
              <a:rPr lang="en-US" dirty="0">
                <a:solidFill>
                  <a:schemeClr val="bg1">
                    <a:lumMod val="95000"/>
                  </a:schemeClr>
                </a:solidFill>
              </a:rPr>
              <a:t>Mental health providers, social workers</a:t>
            </a:r>
          </a:p>
          <a:p>
            <a:r>
              <a:rPr lang="en-US" dirty="0">
                <a:solidFill>
                  <a:schemeClr val="bg1">
                    <a:lumMod val="95000"/>
                  </a:schemeClr>
                </a:solidFill>
              </a:rPr>
              <a:t>Grassroots organizations</a:t>
            </a:r>
          </a:p>
          <a:p>
            <a:r>
              <a:rPr lang="en-US" dirty="0">
                <a:solidFill>
                  <a:schemeClr val="bg1">
                    <a:lumMod val="95000"/>
                  </a:schemeClr>
                </a:solidFill>
              </a:rPr>
              <a:t>Youth councils, youth organizations</a:t>
            </a:r>
          </a:p>
          <a:p>
            <a:r>
              <a:rPr lang="en-US" dirty="0">
                <a:solidFill>
                  <a:schemeClr val="bg1">
                    <a:lumMod val="95000"/>
                  </a:schemeClr>
                </a:solidFill>
              </a:rPr>
              <a:t>School board member or trustee</a:t>
            </a:r>
          </a:p>
          <a:p>
            <a:r>
              <a:rPr lang="en-US" dirty="0">
                <a:solidFill>
                  <a:schemeClr val="bg1">
                    <a:lumMod val="95000"/>
                  </a:schemeClr>
                </a:solidFill>
              </a:rPr>
              <a:t>PTO/ PTA</a:t>
            </a:r>
          </a:p>
          <a:p>
            <a:r>
              <a:rPr lang="en-US" dirty="0">
                <a:solidFill>
                  <a:schemeClr val="accent2">
                    <a:lumMod val="40000"/>
                    <a:lumOff val="60000"/>
                  </a:schemeClr>
                </a:solidFill>
              </a:rPr>
              <a:t>Other ideas???</a:t>
            </a:r>
          </a:p>
          <a:p>
            <a:endParaRPr lang="en-US" dirty="0">
              <a:solidFill>
                <a:schemeClr val="bg1">
                  <a:lumMod val="95000"/>
                </a:schemeClr>
              </a:solidFill>
            </a:endParaRPr>
          </a:p>
        </p:txBody>
      </p:sp>
    </p:spTree>
    <p:extLst>
      <p:ext uri="{BB962C8B-B14F-4D97-AF65-F5344CB8AC3E}">
        <p14:creationId xmlns:p14="http://schemas.microsoft.com/office/powerpoint/2010/main" val="389907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653D-7DD9-6A86-34BC-146AFA6DBE90}"/>
              </a:ext>
            </a:extLst>
          </p:cNvPr>
          <p:cNvSpPr>
            <a:spLocks noGrp="1"/>
          </p:cNvSpPr>
          <p:nvPr>
            <p:ph type="title"/>
          </p:nvPr>
        </p:nvSpPr>
        <p:spPr/>
        <p:txBody>
          <a:bodyPr>
            <a:normAutofit/>
          </a:bodyPr>
          <a:lstStyle/>
          <a:p>
            <a:r>
              <a:rPr lang="en-US" dirty="0">
                <a:solidFill>
                  <a:schemeClr val="accent4">
                    <a:lumMod val="40000"/>
                    <a:lumOff val="60000"/>
                  </a:schemeClr>
                </a:solidFill>
                <a:cs typeface="Times New Roman" panose="02020603050405020304" pitchFamily="18" charset="0"/>
              </a:rPr>
              <a:t>INYS Benefits Talking Points</a:t>
            </a:r>
            <a:endParaRPr lang="en-US" dirty="0">
              <a:solidFill>
                <a:schemeClr val="accent4">
                  <a:lumMod val="40000"/>
                  <a:lumOff val="60000"/>
                </a:schemeClr>
              </a:solidFill>
            </a:endParaRPr>
          </a:p>
        </p:txBody>
      </p:sp>
      <p:pic>
        <p:nvPicPr>
          <p:cNvPr id="4" name="Content Placeholder 3" descr="A white text on a blue background&#10;&#10;Description automatically generated">
            <a:extLst>
              <a:ext uri="{FF2B5EF4-FFF2-40B4-BE49-F238E27FC236}">
                <a16:creationId xmlns:a16="http://schemas.microsoft.com/office/drawing/2014/main" id="{FE895F6B-6262-B57E-6DE8-E95554BA07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2054" y="1421372"/>
            <a:ext cx="9312617" cy="5229949"/>
          </a:xfrm>
        </p:spPr>
      </p:pic>
    </p:spTree>
    <p:extLst>
      <p:ext uri="{BB962C8B-B14F-4D97-AF65-F5344CB8AC3E}">
        <p14:creationId xmlns:p14="http://schemas.microsoft.com/office/powerpoint/2010/main" val="394385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653D-7DD9-6A86-34BC-146AFA6DBE90}"/>
              </a:ext>
            </a:extLst>
          </p:cNvPr>
          <p:cNvSpPr>
            <a:spLocks noGrp="1"/>
          </p:cNvSpPr>
          <p:nvPr>
            <p:ph type="title"/>
          </p:nvPr>
        </p:nvSpPr>
        <p:spPr/>
        <p:txBody>
          <a:bodyPr>
            <a:normAutofit/>
          </a:bodyPr>
          <a:lstStyle/>
          <a:p>
            <a:r>
              <a:rPr lang="en-US" dirty="0">
                <a:solidFill>
                  <a:schemeClr val="accent4">
                    <a:lumMod val="40000"/>
                    <a:lumOff val="60000"/>
                  </a:schemeClr>
                </a:solidFill>
                <a:cs typeface="Times New Roman" panose="02020603050405020304" pitchFamily="18" charset="0"/>
              </a:rPr>
              <a:t>How can we use our INYS data?</a:t>
            </a:r>
            <a:endParaRPr lang="en-US" dirty="0">
              <a:solidFill>
                <a:schemeClr val="accent4">
                  <a:lumMod val="40000"/>
                  <a:lumOff val="60000"/>
                </a:schemeClr>
              </a:solidFill>
            </a:endParaRPr>
          </a:p>
        </p:txBody>
      </p:sp>
      <p:sp>
        <p:nvSpPr>
          <p:cNvPr id="5" name="Content Placeholder 4">
            <a:extLst>
              <a:ext uri="{FF2B5EF4-FFF2-40B4-BE49-F238E27FC236}">
                <a16:creationId xmlns:a16="http://schemas.microsoft.com/office/drawing/2014/main" id="{35ABF0A8-DC97-BBA1-82A4-3F6F72ED1C6C}"/>
              </a:ext>
            </a:extLst>
          </p:cNvPr>
          <p:cNvSpPr>
            <a:spLocks noGrp="1"/>
          </p:cNvSpPr>
          <p:nvPr>
            <p:ph idx="1"/>
          </p:nvPr>
        </p:nvSpPr>
        <p:spPr>
          <a:xfrm>
            <a:off x="838200" y="1499948"/>
            <a:ext cx="10515600" cy="4351338"/>
          </a:xfrm>
        </p:spPr>
        <p:txBody>
          <a:bodyPr>
            <a:normAutofit/>
          </a:bodyPr>
          <a:lstStyle/>
          <a:p>
            <a:pPr marL="0" indent="0">
              <a:buNone/>
            </a:pPr>
            <a:endParaRPr lang="en-US" dirty="0">
              <a:solidFill>
                <a:schemeClr val="bg1">
                  <a:lumMod val="95000"/>
                </a:schemeClr>
              </a:solidFill>
            </a:endParaRPr>
          </a:p>
          <a:p>
            <a:pPr marL="0" indent="0">
              <a:buNone/>
            </a:pPr>
            <a:r>
              <a:rPr lang="en-US" dirty="0">
                <a:solidFill>
                  <a:schemeClr val="bg1">
                    <a:lumMod val="95000"/>
                  </a:schemeClr>
                </a:solidFill>
              </a:rPr>
              <a:t>Suggestions:</a:t>
            </a:r>
          </a:p>
          <a:p>
            <a:pPr lvl="1"/>
            <a:r>
              <a:rPr lang="en-US" sz="2800" dirty="0">
                <a:solidFill>
                  <a:schemeClr val="bg1">
                    <a:lumMod val="95000"/>
                  </a:schemeClr>
                </a:solidFill>
              </a:rPr>
              <a:t>Convene an internal review committee (schools)</a:t>
            </a:r>
          </a:p>
          <a:p>
            <a:pPr lvl="1"/>
            <a:r>
              <a:rPr lang="en-US" sz="2800" dirty="0">
                <a:solidFill>
                  <a:schemeClr val="bg1">
                    <a:lumMod val="95000"/>
                  </a:schemeClr>
                </a:solidFill>
              </a:rPr>
              <a:t>Partner with community-based organizations or coalitions </a:t>
            </a:r>
          </a:p>
          <a:p>
            <a:pPr lvl="1"/>
            <a:r>
              <a:rPr lang="en-US" sz="2800" dirty="0">
                <a:solidFill>
                  <a:schemeClr val="bg1">
                    <a:lumMod val="95000"/>
                  </a:schemeClr>
                </a:solidFill>
              </a:rPr>
              <a:t>Share data with prevention and treatment providers</a:t>
            </a:r>
          </a:p>
          <a:p>
            <a:pPr lvl="1"/>
            <a:r>
              <a:rPr lang="en-US" sz="2800" dirty="0">
                <a:solidFill>
                  <a:schemeClr val="bg1">
                    <a:lumMod val="95000"/>
                  </a:schemeClr>
                </a:solidFill>
              </a:rPr>
              <a:t>Needs assessments, grant writing, data-driven planning</a:t>
            </a:r>
          </a:p>
          <a:p>
            <a:pPr lvl="1"/>
            <a:r>
              <a:rPr lang="en-US" sz="2800" i="1" dirty="0">
                <a:solidFill>
                  <a:schemeClr val="bg1">
                    <a:lumMod val="95000"/>
                  </a:schemeClr>
                </a:solidFill>
              </a:rPr>
              <a:t>Contact Prevention Insights</a:t>
            </a:r>
          </a:p>
          <a:p>
            <a:pPr marL="0" indent="0">
              <a:buNone/>
            </a:pPr>
            <a:endParaRPr lang="en-US" dirty="0">
              <a:solidFill>
                <a:schemeClr val="bg1">
                  <a:lumMod val="95000"/>
                </a:schemeClr>
              </a:solidFill>
            </a:endParaRPr>
          </a:p>
          <a:p>
            <a:pPr marL="0" indent="0">
              <a:buNone/>
            </a:pPr>
            <a:endParaRPr lang="en-US" dirty="0">
              <a:solidFill>
                <a:schemeClr val="bg1">
                  <a:lumMod val="95000"/>
                </a:schemeClr>
              </a:solidFill>
            </a:endParaRPr>
          </a:p>
        </p:txBody>
      </p:sp>
    </p:spTree>
    <p:extLst>
      <p:ext uri="{BB962C8B-B14F-4D97-AF65-F5344CB8AC3E}">
        <p14:creationId xmlns:p14="http://schemas.microsoft.com/office/powerpoint/2010/main" val="2828625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9874-4412-111A-2C77-5AF814151128}"/>
              </a:ext>
            </a:extLst>
          </p:cNvPr>
          <p:cNvSpPr>
            <a:spLocks noGrp="1"/>
          </p:cNvSpPr>
          <p:nvPr>
            <p:ph type="title"/>
          </p:nvPr>
        </p:nvSpPr>
        <p:spPr/>
        <p:txBody>
          <a:bodyPr/>
          <a:lstStyle/>
          <a:p>
            <a:r>
              <a:rPr lang="en-US" dirty="0">
                <a:solidFill>
                  <a:schemeClr val="accent4">
                    <a:lumMod val="40000"/>
                    <a:lumOff val="60000"/>
                  </a:schemeClr>
                </a:solidFill>
                <a:cs typeface="Times New Roman" panose="02020603050405020304" pitchFamily="18" charset="0"/>
              </a:rPr>
              <a:t>How do I know if my school(s) has signed up to participate?</a:t>
            </a:r>
            <a:endParaRPr lang="en-US"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DC36419B-E28C-7B0E-E15C-A4EC6F432DCA}"/>
              </a:ext>
            </a:extLst>
          </p:cNvPr>
          <p:cNvSpPr>
            <a:spLocks noGrp="1"/>
          </p:cNvSpPr>
          <p:nvPr>
            <p:ph idx="1"/>
          </p:nvPr>
        </p:nvSpPr>
        <p:spPr/>
        <p:txBody>
          <a:bodyPr/>
          <a:lstStyle/>
          <a:p>
            <a:r>
              <a:rPr lang="en-US" dirty="0">
                <a:solidFill>
                  <a:schemeClr val="bg1">
                    <a:lumMod val="95000"/>
                  </a:schemeClr>
                </a:solidFill>
              </a:rPr>
              <a:t>Contact Information</a:t>
            </a:r>
          </a:p>
          <a:p>
            <a:r>
              <a:rPr lang="en-US" dirty="0">
                <a:solidFill>
                  <a:schemeClr val="bg1">
                    <a:lumMod val="95000"/>
                  </a:schemeClr>
                </a:solidFill>
              </a:rPr>
              <a:t>Mikyoung Jun</a:t>
            </a:r>
          </a:p>
          <a:p>
            <a:r>
              <a:rPr lang="en-US"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mkjun@iu.edu</a:t>
            </a:r>
            <a:endParaRPr lang="en-US" dirty="0">
              <a:solidFill>
                <a:schemeClr val="accent2">
                  <a:lumMod val="40000"/>
                  <a:lumOff val="60000"/>
                </a:schemeClr>
              </a:solidFill>
            </a:endParaRPr>
          </a:p>
          <a:p>
            <a:r>
              <a:rPr lang="en-US" dirty="0">
                <a:solidFill>
                  <a:schemeClr val="accent2">
                    <a:lumMod val="40000"/>
                    <a:lumOff val="60000"/>
                  </a:schemeClr>
                </a:solidFill>
                <a:hlinkClick r:id="rId4">
                  <a:extLst>
                    <a:ext uri="{A12FA001-AC4F-418D-AE19-62706E023703}">
                      <ahyp:hlinkClr xmlns:ahyp="http://schemas.microsoft.com/office/drawing/2018/hyperlinkcolor" val="tx"/>
                    </a:ext>
                  </a:extLst>
                </a:hlinkClick>
              </a:rPr>
              <a:t>inys@iu.edu</a:t>
            </a:r>
            <a:endParaRPr lang="en-US" dirty="0">
              <a:solidFill>
                <a:schemeClr val="accent2">
                  <a:lumMod val="40000"/>
                  <a:lumOff val="60000"/>
                </a:schemeClr>
              </a:solidFill>
            </a:endParaRPr>
          </a:p>
          <a:p>
            <a:r>
              <a:rPr lang="en-US" dirty="0">
                <a:solidFill>
                  <a:schemeClr val="accent2">
                    <a:lumMod val="40000"/>
                    <a:lumOff val="60000"/>
                  </a:schemeClr>
                </a:solidFill>
                <a:hlinkClick r:id="rId5">
                  <a:extLst>
                    <a:ext uri="{A12FA001-AC4F-418D-AE19-62706E023703}">
                      <ahyp:hlinkClr xmlns:ahyp="http://schemas.microsoft.com/office/drawing/2018/hyperlinkcolor" val="tx"/>
                    </a:ext>
                  </a:extLst>
                </a:hlinkClick>
              </a:rPr>
              <a:t>https://inys.indiana.edu/</a:t>
            </a:r>
            <a:endParaRPr lang="en-US" dirty="0">
              <a:solidFill>
                <a:schemeClr val="accent2">
                  <a:lumMod val="40000"/>
                  <a:lumOff val="60000"/>
                </a:schemeClr>
              </a:solidFill>
            </a:endParaRPr>
          </a:p>
          <a:p>
            <a:pPr marL="0" indent="0">
              <a:buNone/>
            </a:pPr>
            <a:endParaRPr lang="en-US" dirty="0"/>
          </a:p>
        </p:txBody>
      </p:sp>
    </p:spTree>
    <p:extLst>
      <p:ext uri="{BB962C8B-B14F-4D97-AF65-F5344CB8AC3E}">
        <p14:creationId xmlns:p14="http://schemas.microsoft.com/office/powerpoint/2010/main" val="237097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19874-4412-111A-2C77-5AF814151128}"/>
              </a:ext>
            </a:extLst>
          </p:cNvPr>
          <p:cNvSpPr>
            <a:spLocks noGrp="1"/>
          </p:cNvSpPr>
          <p:nvPr>
            <p:ph type="title"/>
          </p:nvPr>
        </p:nvSpPr>
        <p:spPr/>
        <p:txBody>
          <a:bodyPr/>
          <a:lstStyle/>
          <a:p>
            <a:r>
              <a:rPr lang="en-US" dirty="0">
                <a:solidFill>
                  <a:schemeClr val="accent4">
                    <a:lumMod val="40000"/>
                    <a:lumOff val="60000"/>
                  </a:schemeClr>
                </a:solidFill>
                <a:cs typeface="Times New Roman" panose="02020603050405020304" pitchFamily="18" charset="0"/>
              </a:rPr>
              <a:t>Q &amp; A from participants</a:t>
            </a:r>
            <a:endParaRPr lang="en-US"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id="{DC36419B-E28C-7B0E-E15C-A4EC6F432DCA}"/>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5452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228601"/>
            <a:ext cx="8896350" cy="1325563"/>
          </a:xfrm>
        </p:spPr>
        <p:txBody>
          <a:bodyPr/>
          <a:lstStyle/>
          <a:p>
            <a:r>
              <a:rPr lang="en-US" b="1" dirty="0">
                <a:solidFill>
                  <a:schemeClr val="tx1">
                    <a:lumMod val="75000"/>
                    <a:lumOff val="25000"/>
                  </a:schemeClr>
                </a:solidFill>
              </a:rPr>
              <a:t>Indiana Youth Survey (INYS)</a:t>
            </a:r>
          </a:p>
        </p:txBody>
      </p:sp>
      <p:pic>
        <p:nvPicPr>
          <p:cNvPr id="11" name="Picture 10" descr="Text&#10;&#10;Description automatically generated">
            <a:extLst>
              <a:ext uri="{FF2B5EF4-FFF2-40B4-BE49-F238E27FC236}">
                <a16:creationId xmlns:a16="http://schemas.microsoft.com/office/drawing/2014/main" id="{8F9FEFF9-8F3A-409D-AFDB-034293DE5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454254"/>
            <a:ext cx="2724666" cy="785961"/>
          </a:xfrm>
          <a:prstGeom prst="rect">
            <a:avLst/>
          </a:prstGeom>
        </p:spPr>
      </p:pic>
      <p:pic>
        <p:nvPicPr>
          <p:cNvPr id="9" name="Picture 8" descr="A document with text and numbers&#10;&#10;Description automatically generated">
            <a:extLst>
              <a:ext uri="{FF2B5EF4-FFF2-40B4-BE49-F238E27FC236}">
                <a16:creationId xmlns:a16="http://schemas.microsoft.com/office/drawing/2014/main" id="{CCFAFFB9-E6B8-93A6-2CF1-A34DF2D216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31" t="3333" r="8293" b="5556"/>
          <a:stretch/>
        </p:blipFill>
        <p:spPr>
          <a:xfrm rot="20020120">
            <a:off x="8220915" y="937430"/>
            <a:ext cx="2670957" cy="3842429"/>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40D708EF-1541-1580-3105-9B69678683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90617">
            <a:off x="9060275" y="2073941"/>
            <a:ext cx="2384161" cy="3085084"/>
          </a:xfrm>
          <a:prstGeom prst="rect">
            <a:avLst/>
          </a:prstGeom>
        </p:spPr>
      </p:pic>
      <p:pic>
        <p:nvPicPr>
          <p:cNvPr id="3" name="Picture 2">
            <a:extLst>
              <a:ext uri="{FF2B5EF4-FFF2-40B4-BE49-F238E27FC236}">
                <a16:creationId xmlns:a16="http://schemas.microsoft.com/office/drawing/2014/main" id="{21F6AF6A-C8C2-4B46-99F4-165CA76D269B}"/>
              </a:ext>
            </a:extLst>
          </p:cNvPr>
          <p:cNvPicPr>
            <a:picLocks noChangeAspect="1"/>
          </p:cNvPicPr>
          <p:nvPr/>
        </p:nvPicPr>
        <p:blipFill>
          <a:blip r:embed="rId6"/>
          <a:srcRect l="21589"/>
          <a:stretch/>
        </p:blipFill>
        <p:spPr>
          <a:xfrm>
            <a:off x="1143000" y="1429407"/>
            <a:ext cx="6232390" cy="4944602"/>
          </a:xfrm>
          <a:prstGeom prst="rect">
            <a:avLst/>
          </a:prstGeom>
        </p:spPr>
      </p:pic>
    </p:spTree>
    <p:extLst>
      <p:ext uri="{BB962C8B-B14F-4D97-AF65-F5344CB8AC3E}">
        <p14:creationId xmlns:p14="http://schemas.microsoft.com/office/powerpoint/2010/main" val="178694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b="1" dirty="0">
                <a:solidFill>
                  <a:schemeClr val="tx1">
                    <a:lumMod val="75000"/>
                    <a:lumOff val="25000"/>
                  </a:schemeClr>
                </a:solidFill>
              </a:rPr>
              <a:t>What Do Schools Get? </a:t>
            </a:r>
          </a:p>
        </p:txBody>
      </p:sp>
      <p:sp>
        <p:nvSpPr>
          <p:cNvPr id="28674" name="Rectangle 3"/>
          <p:cNvSpPr>
            <a:spLocks noGrp="1" noChangeArrowheads="1"/>
          </p:cNvSpPr>
          <p:nvPr>
            <p:ph idx="1"/>
          </p:nvPr>
        </p:nvSpPr>
        <p:spPr>
          <a:xfrm>
            <a:off x="838200" y="1690689"/>
            <a:ext cx="9016609" cy="3530600"/>
          </a:xfrm>
        </p:spPr>
        <p:txBody>
          <a:bodyPr>
            <a:normAutofit/>
          </a:bodyPr>
          <a:lstStyle/>
          <a:p>
            <a:pPr>
              <a:lnSpc>
                <a:spcPct val="90000"/>
              </a:lnSpc>
            </a:pPr>
            <a:r>
              <a:rPr lang="en-US" altLang="en-US" sz="3200" dirty="0">
                <a:solidFill>
                  <a:schemeClr val="tx1">
                    <a:lumMod val="75000"/>
                    <a:lumOff val="25000"/>
                  </a:schemeClr>
                </a:solidFill>
              </a:rPr>
              <a:t>Free report for each school corporation</a:t>
            </a:r>
          </a:p>
          <a:p>
            <a:pPr>
              <a:lnSpc>
                <a:spcPct val="90000"/>
              </a:lnSpc>
            </a:pPr>
            <a:r>
              <a:rPr lang="en-US" altLang="en-US" sz="3200" dirty="0">
                <a:solidFill>
                  <a:schemeClr val="tx1">
                    <a:lumMod val="75000"/>
                    <a:lumOff val="25000"/>
                  </a:schemeClr>
                </a:solidFill>
              </a:rPr>
              <a:t>Trend data for schools that participate over multiple years</a:t>
            </a:r>
          </a:p>
          <a:p>
            <a:pPr>
              <a:lnSpc>
                <a:spcPct val="90000"/>
              </a:lnSpc>
            </a:pPr>
            <a:r>
              <a:rPr lang="en-US" altLang="en-US" sz="3200" dirty="0">
                <a:solidFill>
                  <a:schemeClr val="tx1">
                    <a:lumMod val="75000"/>
                    <a:lumOff val="25000"/>
                  </a:schemeClr>
                </a:solidFill>
              </a:rPr>
              <a:t>Publicly available statewide data for comparison</a:t>
            </a:r>
          </a:p>
          <a:p>
            <a:pPr>
              <a:lnSpc>
                <a:spcPct val="90000"/>
              </a:lnSpc>
            </a:pPr>
            <a:r>
              <a:rPr lang="en-US" altLang="en-US" sz="3200" dirty="0">
                <a:solidFill>
                  <a:schemeClr val="tx1">
                    <a:lumMod val="75000"/>
                    <a:lumOff val="25000"/>
                  </a:schemeClr>
                </a:solidFill>
              </a:rPr>
              <a:t>Option to purchase individual school reports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71AE-1D08-EB28-0C7D-9232A945DFB5}"/>
              </a:ext>
            </a:extLst>
          </p:cNvPr>
          <p:cNvSpPr>
            <a:spLocks noGrp="1"/>
          </p:cNvSpPr>
          <p:nvPr>
            <p:ph type="title"/>
          </p:nvPr>
        </p:nvSpPr>
        <p:spPr/>
        <p:txBody>
          <a:bodyPr/>
          <a:lstStyle/>
          <a:p>
            <a:r>
              <a:rPr lang="en-US" dirty="0"/>
              <a:t>House Enrolled Act 1447</a:t>
            </a:r>
          </a:p>
        </p:txBody>
      </p:sp>
      <p:sp>
        <p:nvSpPr>
          <p:cNvPr id="3" name="Content Placeholder 2">
            <a:extLst>
              <a:ext uri="{FF2B5EF4-FFF2-40B4-BE49-F238E27FC236}">
                <a16:creationId xmlns:a16="http://schemas.microsoft.com/office/drawing/2014/main" id="{9EFEEFD5-7E0D-01AC-C824-BCE201DA2D5D}"/>
              </a:ext>
            </a:extLst>
          </p:cNvPr>
          <p:cNvSpPr>
            <a:spLocks noGrp="1"/>
          </p:cNvSpPr>
          <p:nvPr>
            <p:ph idx="1"/>
          </p:nvPr>
        </p:nvSpPr>
        <p:spPr/>
        <p:txBody>
          <a:bodyPr/>
          <a:lstStyle/>
          <a:p>
            <a:r>
              <a:rPr lang="en-US" dirty="0"/>
              <a:t>Parental Consent/Notification</a:t>
            </a:r>
          </a:p>
          <a:p>
            <a:r>
              <a:rPr lang="en-US" dirty="0"/>
              <a:t>Guidelines</a:t>
            </a:r>
          </a:p>
          <a:p>
            <a:r>
              <a:rPr lang="en-US" dirty="0"/>
              <a:t>Sample letter</a:t>
            </a:r>
          </a:p>
          <a:p>
            <a:endParaRPr lang="en-US" dirty="0"/>
          </a:p>
        </p:txBody>
      </p:sp>
      <p:pic>
        <p:nvPicPr>
          <p:cNvPr id="6" name="Picture 5" descr="A clipboard with a pen and paper&#10;&#10;Description automatically generated">
            <a:extLst>
              <a:ext uri="{FF2B5EF4-FFF2-40B4-BE49-F238E27FC236}">
                <a16:creationId xmlns:a16="http://schemas.microsoft.com/office/drawing/2014/main" id="{62A22363-8B38-4AF8-6ABC-F9955A492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645" y="3070839"/>
            <a:ext cx="2600325" cy="2831671"/>
          </a:xfrm>
          <a:prstGeom prst="rect">
            <a:avLst/>
          </a:prstGeom>
        </p:spPr>
      </p:pic>
      <p:pic>
        <p:nvPicPr>
          <p:cNvPr id="1026" name="Picture 2" descr="Scream - Openclipart">
            <a:extLst>
              <a:ext uri="{FF2B5EF4-FFF2-40B4-BE49-F238E27FC236}">
                <a16:creationId xmlns:a16="http://schemas.microsoft.com/office/drawing/2014/main" id="{DE4944BA-FE0F-8423-088C-6163EA407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975" y="1493638"/>
            <a:ext cx="2004441" cy="2831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87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B22F-9EC1-12DC-84DB-1648CB82E902}"/>
              </a:ext>
            </a:extLst>
          </p:cNvPr>
          <p:cNvSpPr>
            <a:spLocks noGrp="1"/>
          </p:cNvSpPr>
          <p:nvPr>
            <p:ph type="title"/>
          </p:nvPr>
        </p:nvSpPr>
        <p:spPr/>
        <p:txBody>
          <a:bodyPr/>
          <a:lstStyle/>
          <a:p>
            <a:r>
              <a:rPr lang="en-US" dirty="0"/>
              <a:t>Parental Consent: House Enrolled Act 1447</a:t>
            </a:r>
          </a:p>
        </p:txBody>
      </p:sp>
      <p:sp>
        <p:nvSpPr>
          <p:cNvPr id="3" name="Content Placeholder 2">
            <a:extLst>
              <a:ext uri="{FF2B5EF4-FFF2-40B4-BE49-F238E27FC236}">
                <a16:creationId xmlns:a16="http://schemas.microsoft.com/office/drawing/2014/main" id="{C1DFC984-2E34-9084-3DDD-A02E85825DC4}"/>
              </a:ext>
            </a:extLst>
          </p:cNvPr>
          <p:cNvSpPr>
            <a:spLocks noGrp="1"/>
          </p:cNvSpPr>
          <p:nvPr>
            <p:ph idx="1"/>
          </p:nvPr>
        </p:nvSpPr>
        <p:spPr/>
        <p:txBody>
          <a:bodyPr/>
          <a:lstStyle/>
          <a:p>
            <a:r>
              <a:rPr lang="en-US" dirty="0"/>
              <a:t>Participating school must notify the parents/caregivers</a:t>
            </a:r>
            <a:br>
              <a:rPr lang="en-US" dirty="0"/>
            </a:br>
            <a:r>
              <a:rPr lang="en-US" dirty="0"/>
              <a:t>of students.</a:t>
            </a:r>
          </a:p>
          <a:p>
            <a:r>
              <a:rPr lang="en-US" dirty="0"/>
              <a:t>The </a:t>
            </a:r>
            <a:r>
              <a:rPr lang="en-US" dirty="0">
                <a:solidFill>
                  <a:srgbClr val="C00000"/>
                </a:solidFill>
              </a:rPr>
              <a:t>first</a:t>
            </a:r>
            <a:r>
              <a:rPr lang="en-US" dirty="0"/>
              <a:t> notification</a:t>
            </a:r>
          </a:p>
          <a:p>
            <a:pPr lvl="1"/>
            <a:r>
              <a:rPr lang="en-US" sz="2800" dirty="0">
                <a:solidFill>
                  <a:srgbClr val="C00000"/>
                </a:solidFill>
              </a:rPr>
              <a:t>At least 31 days prior to </a:t>
            </a:r>
            <a:r>
              <a:rPr lang="en-US" sz="2800" dirty="0"/>
              <a:t>give the survey to students</a:t>
            </a:r>
          </a:p>
          <a:p>
            <a:pPr lvl="1"/>
            <a:r>
              <a:rPr lang="en-US" sz="2800" dirty="0"/>
              <a:t>Letters/emails must be sent to the home of each student </a:t>
            </a:r>
          </a:p>
          <a:p>
            <a:pPr lvl="1"/>
            <a:r>
              <a:rPr lang="en-US" sz="2800" dirty="0"/>
              <a:t>Post the survey instrument on the school’s website</a:t>
            </a:r>
            <a:endParaRPr lang="en-US" dirty="0"/>
          </a:p>
        </p:txBody>
      </p:sp>
      <p:pic>
        <p:nvPicPr>
          <p:cNvPr id="5" name="Picture 4" descr="A number with blue and orange letters&#10;&#10;Description automatically generated">
            <a:extLst>
              <a:ext uri="{FF2B5EF4-FFF2-40B4-BE49-F238E27FC236}">
                <a16:creationId xmlns:a16="http://schemas.microsoft.com/office/drawing/2014/main" id="{0D4B5C26-F0BD-7EC7-638F-A865C39823DC}"/>
              </a:ext>
            </a:extLst>
          </p:cNvPr>
          <p:cNvPicPr>
            <a:picLocks noChangeAspect="1"/>
          </p:cNvPicPr>
          <p:nvPr/>
        </p:nvPicPr>
        <p:blipFill rotWithShape="1">
          <a:blip r:embed="rId3">
            <a:extLst>
              <a:ext uri="{28A0092B-C50C-407E-A947-70E740481C1C}">
                <a14:useLocalDpi xmlns:a14="http://schemas.microsoft.com/office/drawing/2010/main" val="0"/>
              </a:ext>
            </a:extLst>
          </a:blip>
          <a:srcRect t="11732" r="69318" b="9492"/>
          <a:stretch/>
        </p:blipFill>
        <p:spPr>
          <a:xfrm>
            <a:off x="9352629" y="4311718"/>
            <a:ext cx="2137007" cy="1971261"/>
          </a:xfrm>
          <a:prstGeom prst="rect">
            <a:avLst/>
          </a:prstGeom>
        </p:spPr>
      </p:pic>
    </p:spTree>
    <p:extLst>
      <p:ext uri="{BB962C8B-B14F-4D97-AF65-F5344CB8AC3E}">
        <p14:creationId xmlns:p14="http://schemas.microsoft.com/office/powerpoint/2010/main" val="575875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B22F-9EC1-12DC-84DB-1648CB82E902}"/>
              </a:ext>
            </a:extLst>
          </p:cNvPr>
          <p:cNvSpPr>
            <a:spLocks noGrp="1"/>
          </p:cNvSpPr>
          <p:nvPr>
            <p:ph type="title"/>
          </p:nvPr>
        </p:nvSpPr>
        <p:spPr/>
        <p:txBody>
          <a:bodyPr/>
          <a:lstStyle/>
          <a:p>
            <a:r>
              <a:rPr lang="en-US" dirty="0"/>
              <a:t>Parental Consent: House Enrolled Act 1447</a:t>
            </a:r>
          </a:p>
        </p:txBody>
      </p:sp>
      <p:sp>
        <p:nvSpPr>
          <p:cNvPr id="3" name="Content Placeholder 2">
            <a:extLst>
              <a:ext uri="{FF2B5EF4-FFF2-40B4-BE49-F238E27FC236}">
                <a16:creationId xmlns:a16="http://schemas.microsoft.com/office/drawing/2014/main" id="{C1DFC984-2E34-9084-3DDD-A02E85825DC4}"/>
              </a:ext>
            </a:extLst>
          </p:cNvPr>
          <p:cNvSpPr>
            <a:spLocks noGrp="1"/>
          </p:cNvSpPr>
          <p:nvPr>
            <p:ph idx="1"/>
          </p:nvPr>
        </p:nvSpPr>
        <p:spPr/>
        <p:txBody>
          <a:bodyPr/>
          <a:lstStyle/>
          <a:p>
            <a:r>
              <a:rPr lang="en-US" dirty="0"/>
              <a:t>The </a:t>
            </a:r>
            <a:r>
              <a:rPr lang="en-US" dirty="0">
                <a:solidFill>
                  <a:srgbClr val="C00000"/>
                </a:solidFill>
              </a:rPr>
              <a:t>second</a:t>
            </a:r>
            <a:r>
              <a:rPr lang="en-US" dirty="0"/>
              <a:t> notification</a:t>
            </a:r>
          </a:p>
          <a:p>
            <a:pPr lvl="1"/>
            <a:r>
              <a:rPr lang="en-US" sz="2800" dirty="0">
                <a:solidFill>
                  <a:srgbClr val="C00000"/>
                </a:solidFill>
              </a:rPr>
              <a:t>21 days after the first notification</a:t>
            </a:r>
          </a:p>
          <a:p>
            <a:pPr lvl="1"/>
            <a:r>
              <a:rPr lang="en-US" sz="2800" dirty="0"/>
              <a:t>Letters/emails must be sent to the home of students who have not returned parental consent</a:t>
            </a:r>
          </a:p>
        </p:txBody>
      </p:sp>
      <p:pic>
        <p:nvPicPr>
          <p:cNvPr id="4" name="Picture 3" descr="A number with blue and orange letters&#10;&#10;Description automatically generated">
            <a:extLst>
              <a:ext uri="{FF2B5EF4-FFF2-40B4-BE49-F238E27FC236}">
                <a16:creationId xmlns:a16="http://schemas.microsoft.com/office/drawing/2014/main" id="{C4125892-9A1E-975C-DDE0-4F56EE2D7106}"/>
              </a:ext>
            </a:extLst>
          </p:cNvPr>
          <p:cNvPicPr>
            <a:picLocks noChangeAspect="1"/>
          </p:cNvPicPr>
          <p:nvPr/>
        </p:nvPicPr>
        <p:blipFill rotWithShape="1">
          <a:blip r:embed="rId3">
            <a:extLst>
              <a:ext uri="{28A0092B-C50C-407E-A947-70E740481C1C}">
                <a14:useLocalDpi xmlns:a14="http://schemas.microsoft.com/office/drawing/2010/main" val="0"/>
              </a:ext>
            </a:extLst>
          </a:blip>
          <a:srcRect l="30682" t="-1" r="36402" b="9492"/>
          <a:stretch/>
        </p:blipFill>
        <p:spPr>
          <a:xfrm>
            <a:off x="9061173" y="3731177"/>
            <a:ext cx="2292627" cy="2264866"/>
          </a:xfrm>
          <a:prstGeom prst="rect">
            <a:avLst/>
          </a:prstGeom>
        </p:spPr>
      </p:pic>
    </p:spTree>
    <p:extLst>
      <p:ext uri="{BB962C8B-B14F-4D97-AF65-F5344CB8AC3E}">
        <p14:creationId xmlns:p14="http://schemas.microsoft.com/office/powerpoint/2010/main" val="3876592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CB22F-9EC1-12DC-84DB-1648CB82E902}"/>
              </a:ext>
            </a:extLst>
          </p:cNvPr>
          <p:cNvSpPr>
            <a:spLocks noGrp="1"/>
          </p:cNvSpPr>
          <p:nvPr>
            <p:ph type="title"/>
          </p:nvPr>
        </p:nvSpPr>
        <p:spPr/>
        <p:txBody>
          <a:bodyPr/>
          <a:lstStyle/>
          <a:p>
            <a:r>
              <a:rPr lang="en-US" dirty="0"/>
              <a:t>Parental Consent: House Enrolled Act 1447 </a:t>
            </a:r>
          </a:p>
        </p:txBody>
      </p:sp>
      <p:sp>
        <p:nvSpPr>
          <p:cNvPr id="3" name="Content Placeholder 2">
            <a:extLst>
              <a:ext uri="{FF2B5EF4-FFF2-40B4-BE49-F238E27FC236}">
                <a16:creationId xmlns:a16="http://schemas.microsoft.com/office/drawing/2014/main" id="{C1DFC984-2E34-9084-3DDD-A02E85825DC4}"/>
              </a:ext>
            </a:extLst>
          </p:cNvPr>
          <p:cNvSpPr>
            <a:spLocks noGrp="1"/>
          </p:cNvSpPr>
          <p:nvPr>
            <p:ph idx="1"/>
          </p:nvPr>
        </p:nvSpPr>
        <p:spPr/>
        <p:txBody>
          <a:bodyPr/>
          <a:lstStyle/>
          <a:p>
            <a:r>
              <a:rPr lang="en-US" dirty="0"/>
              <a:t>Survey administration</a:t>
            </a:r>
          </a:p>
          <a:p>
            <a:pPr lvl="1"/>
            <a:r>
              <a:rPr lang="en-US" sz="2800" dirty="0">
                <a:solidFill>
                  <a:srgbClr val="C00000"/>
                </a:solidFill>
              </a:rPr>
              <a:t>10 days after</a:t>
            </a:r>
            <a:r>
              <a:rPr lang="en-US" sz="2800" dirty="0"/>
              <a:t> the second notice</a:t>
            </a:r>
          </a:p>
          <a:p>
            <a:pPr lvl="1"/>
            <a:r>
              <a:rPr lang="en-US" sz="2800" dirty="0"/>
              <a:t>Track the students whose parents/caregivers did not allow them to participate in the survey</a:t>
            </a:r>
          </a:p>
          <a:p>
            <a:pPr lvl="1"/>
            <a:r>
              <a:rPr lang="en-US" sz="2800" dirty="0"/>
              <a:t>Provide alternative activities to these students</a:t>
            </a:r>
          </a:p>
        </p:txBody>
      </p:sp>
      <p:pic>
        <p:nvPicPr>
          <p:cNvPr id="1026" name="Picture 2" descr="Best Practices for Conducting Safety Perception Surveys">
            <a:extLst>
              <a:ext uri="{FF2B5EF4-FFF2-40B4-BE49-F238E27FC236}">
                <a16:creationId xmlns:a16="http://schemas.microsoft.com/office/drawing/2014/main" id="{80163A94-6CD9-F129-920F-C4448C542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858" y="3763617"/>
            <a:ext cx="2692941" cy="241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5515F-1E7B-03FA-A49A-CB0D027C8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0E7763-D252-DDEA-2302-16F7DB7C20E0}"/>
              </a:ext>
            </a:extLst>
          </p:cNvPr>
          <p:cNvSpPr>
            <a:spLocks noGrp="1"/>
          </p:cNvSpPr>
          <p:nvPr>
            <p:ph type="title"/>
          </p:nvPr>
        </p:nvSpPr>
        <p:spPr/>
        <p:txBody>
          <a:bodyPr/>
          <a:lstStyle/>
          <a:p>
            <a:r>
              <a:rPr lang="en-US" dirty="0"/>
              <a:t>Changes to 2026 INYS</a:t>
            </a:r>
          </a:p>
        </p:txBody>
      </p:sp>
      <p:sp>
        <p:nvSpPr>
          <p:cNvPr id="3" name="Content Placeholder 2">
            <a:extLst>
              <a:ext uri="{FF2B5EF4-FFF2-40B4-BE49-F238E27FC236}">
                <a16:creationId xmlns:a16="http://schemas.microsoft.com/office/drawing/2014/main" id="{0D01CFD7-132C-B08D-8AAB-518B8460319B}"/>
              </a:ext>
            </a:extLst>
          </p:cNvPr>
          <p:cNvSpPr>
            <a:spLocks noGrp="1"/>
          </p:cNvSpPr>
          <p:nvPr>
            <p:ph idx="1"/>
          </p:nvPr>
        </p:nvSpPr>
        <p:spPr/>
        <p:txBody>
          <a:bodyPr/>
          <a:lstStyle/>
          <a:p>
            <a:r>
              <a:rPr lang="en-US" dirty="0"/>
              <a:t>Marijuana → Marijuana/Cannabis</a:t>
            </a:r>
          </a:p>
          <a:p>
            <a:r>
              <a:rPr lang="en-US" dirty="0"/>
              <a:t>Smokeless tobacco now includes “pouches”</a:t>
            </a:r>
          </a:p>
          <a:p>
            <a:r>
              <a:rPr lang="en-US" dirty="0"/>
              <a:t>Alcohol now includes hard liquor and seltzer</a:t>
            </a:r>
          </a:p>
          <a:p>
            <a:r>
              <a:rPr lang="en-US" dirty="0"/>
              <a:t>Sources of vaping products added</a:t>
            </a:r>
          </a:p>
          <a:p>
            <a:r>
              <a:rPr lang="en-US" dirty="0"/>
              <a:t>Various consequences of substance use added (not sleeping, poor hygiene, etc.)</a:t>
            </a:r>
          </a:p>
          <a:p>
            <a:r>
              <a:rPr lang="en-US" dirty="0"/>
              <a:t>Two questions on bullying added</a:t>
            </a:r>
          </a:p>
          <a:p>
            <a:r>
              <a:rPr lang="en-US" dirty="0"/>
              <a:t>One question on social media use added</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81476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5334</TotalTime>
  <Words>1752</Words>
  <Application>Microsoft Office PowerPoint</Application>
  <PresentationFormat>Widescreen</PresentationFormat>
  <Paragraphs>231</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Amasis MT Pro Black</vt:lpstr>
      <vt:lpstr>Arial</vt:lpstr>
      <vt:lpstr>Calibri</vt:lpstr>
      <vt:lpstr>Calibri Light</vt:lpstr>
      <vt:lpstr>Candara</vt:lpstr>
      <vt:lpstr>Söhne</vt:lpstr>
      <vt:lpstr>Times New Roman</vt:lpstr>
      <vt:lpstr>Office Theme</vt:lpstr>
      <vt:lpstr>2026 Indiana Youth Survey</vt:lpstr>
      <vt:lpstr>What is the Indiana Youth Survey (INYS)?</vt:lpstr>
      <vt:lpstr>Indiana Youth Survey (INYS)</vt:lpstr>
      <vt:lpstr>What Do Schools Get? </vt:lpstr>
      <vt:lpstr>House Enrolled Act 1447</vt:lpstr>
      <vt:lpstr>Parental Consent: House Enrolled Act 1447</vt:lpstr>
      <vt:lpstr>Parental Consent: House Enrolled Act 1447</vt:lpstr>
      <vt:lpstr>Parental Consent: House Enrolled Act 1447 </vt:lpstr>
      <vt:lpstr>Changes to 2026 INYS</vt:lpstr>
      <vt:lpstr>2026 Optional Modules</vt:lpstr>
      <vt:lpstr>2026 INYS</vt:lpstr>
      <vt:lpstr>Recruitment</vt:lpstr>
      <vt:lpstr>Recruitment</vt:lpstr>
      <vt:lpstr>Responses from Schools</vt:lpstr>
      <vt:lpstr>Registration</vt:lpstr>
      <vt:lpstr>2026 INYS Timeline</vt:lpstr>
      <vt:lpstr>PowerPoint Presentation</vt:lpstr>
      <vt:lpstr>Is the survey really anonymous?</vt:lpstr>
      <vt:lpstr>What if parents are telling us they don’t want their kids to participate? </vt:lpstr>
      <vt:lpstr>Will INYS results make our school or community look bad?</vt:lpstr>
      <vt:lpstr>What if our local school administrators just “don’t want to know”?</vt:lpstr>
      <vt:lpstr>How can I advocate for INYS participation?</vt:lpstr>
      <vt:lpstr>Who can help me advocate for INYS participation? </vt:lpstr>
      <vt:lpstr>INYS Benefits Talking Points</vt:lpstr>
      <vt:lpstr>How can we use our INYS data?</vt:lpstr>
      <vt:lpstr>How do I know if my school(s) has signed up to participate?</vt:lpstr>
      <vt:lpstr>Q &amp; A from participants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 Mikyoung Choi</dc:creator>
  <cp:lastModifiedBy>Mueller, Rebecca Lynn</cp:lastModifiedBy>
  <cp:revision>161</cp:revision>
  <cp:lastPrinted>2023-09-29T14:45:55Z</cp:lastPrinted>
  <dcterms:created xsi:type="dcterms:W3CDTF">2023-09-01T18:07:22Z</dcterms:created>
  <dcterms:modified xsi:type="dcterms:W3CDTF">2025-10-02T19:25:21Z</dcterms:modified>
</cp:coreProperties>
</file>